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1"/>
  </p:sldMasterIdLst>
  <p:notesMasterIdLst>
    <p:notesMasterId r:id="rId46"/>
  </p:notesMasterIdLst>
  <p:sldIdLst>
    <p:sldId id="344" r:id="rId2"/>
    <p:sldId id="287" r:id="rId3"/>
    <p:sldId id="346" r:id="rId4"/>
    <p:sldId id="347" r:id="rId5"/>
    <p:sldId id="348" r:id="rId6"/>
    <p:sldId id="349" r:id="rId7"/>
    <p:sldId id="350" r:id="rId8"/>
    <p:sldId id="351" r:id="rId9"/>
    <p:sldId id="352" r:id="rId10"/>
    <p:sldId id="354" r:id="rId11"/>
    <p:sldId id="383" r:id="rId12"/>
    <p:sldId id="385" r:id="rId13"/>
    <p:sldId id="353" r:id="rId14"/>
    <p:sldId id="356" r:id="rId15"/>
    <p:sldId id="357" r:id="rId16"/>
    <p:sldId id="345" r:id="rId17"/>
    <p:sldId id="358" r:id="rId18"/>
    <p:sldId id="359" r:id="rId19"/>
    <p:sldId id="360" r:id="rId20"/>
    <p:sldId id="361" r:id="rId21"/>
    <p:sldId id="362" r:id="rId22"/>
    <p:sldId id="363" r:id="rId23"/>
    <p:sldId id="364" r:id="rId24"/>
    <p:sldId id="365" r:id="rId25"/>
    <p:sldId id="366" r:id="rId26"/>
    <p:sldId id="367" r:id="rId27"/>
    <p:sldId id="368" r:id="rId28"/>
    <p:sldId id="370" r:id="rId29"/>
    <p:sldId id="369"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6" r:id="rId43"/>
    <p:sldId id="387" r:id="rId44"/>
    <p:sldId id="388" r:id="rId4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126" autoAdjust="0"/>
  </p:normalViewPr>
  <p:slideViewPr>
    <p:cSldViewPr>
      <p:cViewPr varScale="1">
        <p:scale>
          <a:sx n="68" d="100"/>
          <a:sy n="68" d="100"/>
        </p:scale>
        <p:origin x="-13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BD4368CC-5697-41AA-82B0-4E7CD5B6DC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it-IT"/>
          </a:p>
        </p:txBody>
      </p:sp>
      <p:sp>
        <p:nvSpPr>
          <p:cNvPr id="3" name="Segnaposto data 2">
            <a:extLst>
              <a:ext uri="{FF2B5EF4-FFF2-40B4-BE49-F238E27FC236}">
                <a16:creationId xmlns:a16="http://schemas.microsoft.com/office/drawing/2014/main" xmlns="" id="{87FD2776-CE1C-4D06-954E-D04F12E170D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01B68CF8-F792-4AAE-B7FD-434BD96DDBD0}" type="datetimeFigureOut">
              <a:rPr lang="it-IT"/>
              <a:pPr>
                <a:defRPr/>
              </a:pPr>
              <a:t>01/02/2018</a:t>
            </a:fld>
            <a:endParaRPr lang="it-IT"/>
          </a:p>
        </p:txBody>
      </p:sp>
      <p:sp>
        <p:nvSpPr>
          <p:cNvPr id="4" name="Segnaposto immagine diapositiva 3">
            <a:extLst>
              <a:ext uri="{FF2B5EF4-FFF2-40B4-BE49-F238E27FC236}">
                <a16:creationId xmlns:a16="http://schemas.microsoft.com/office/drawing/2014/main" xmlns="" id="{0AD15100-01E8-4205-B3C8-70BF28177FF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xmlns="" id="{40D66142-2747-49CF-9669-54924A2DF79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xmlns="" id="{F26F3064-E0D4-4A40-9CF4-A32114D24F3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it-IT"/>
          </a:p>
        </p:txBody>
      </p:sp>
      <p:sp>
        <p:nvSpPr>
          <p:cNvPr id="7" name="Segnaposto numero diapositiva 6">
            <a:extLst>
              <a:ext uri="{FF2B5EF4-FFF2-40B4-BE49-F238E27FC236}">
                <a16:creationId xmlns:a16="http://schemas.microsoft.com/office/drawing/2014/main" xmlns="" id="{8FA35154-1C77-44A9-AC65-8993A1E8BFF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BA315C4-324B-4F68-BF18-C098C9E0E8BA}" type="slidenum">
              <a:rPr lang="it-IT" altLang="it-IT"/>
              <a:pPr/>
              <a:t>‹N›</a:t>
            </a:fld>
            <a:endParaRPr lang="it-IT" altLang="it-IT"/>
          </a:p>
        </p:txBody>
      </p:sp>
    </p:spTree>
    <p:extLst>
      <p:ext uri="{BB962C8B-B14F-4D97-AF65-F5344CB8AC3E}">
        <p14:creationId xmlns:p14="http://schemas.microsoft.com/office/powerpoint/2010/main" val="2546463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C6207A58-EF73-4907-85BB-E73008FC57F3}"/>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xmlns="" id="{35DC5E1D-F6DE-41E5-8D17-C5D9640E287F}"/>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xmlns="" id="{49F581AE-BA36-42BE-9480-4B4A29EF3090}"/>
              </a:ext>
            </a:extLst>
          </p:cNvPr>
          <p:cNvSpPr>
            <a:spLocks noGrp="1"/>
          </p:cNvSpPr>
          <p:nvPr>
            <p:ph type="sldNum" sz="quarter" idx="12"/>
          </p:nvPr>
        </p:nvSpPr>
        <p:spPr/>
        <p:txBody>
          <a:bodyPr/>
          <a:lstStyle>
            <a:lvl1pPr>
              <a:defRPr/>
            </a:lvl1pPr>
          </a:lstStyle>
          <a:p>
            <a:fld id="{7FFB0647-FE72-450D-8FA1-30BAE06168B6}" type="slidenum">
              <a:rPr lang="it-IT" altLang="it-IT"/>
              <a:pPr/>
              <a:t>‹N›</a:t>
            </a:fld>
            <a:endParaRPr lang="it-IT" altLang="it-IT"/>
          </a:p>
        </p:txBody>
      </p:sp>
    </p:spTree>
    <p:extLst>
      <p:ext uri="{BB962C8B-B14F-4D97-AF65-F5344CB8AC3E}">
        <p14:creationId xmlns:p14="http://schemas.microsoft.com/office/powerpoint/2010/main" val="76873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35296E73-0634-494B-B88C-4D8833B09637}"/>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xmlns="" id="{1BBC9E0F-3E2E-4A4B-A92A-A085AAF04A4F}"/>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xmlns="" id="{A368A1A2-8E8D-432E-8AB7-7F35DA389CE4}"/>
              </a:ext>
            </a:extLst>
          </p:cNvPr>
          <p:cNvSpPr>
            <a:spLocks noGrp="1"/>
          </p:cNvSpPr>
          <p:nvPr>
            <p:ph type="sldNum" sz="quarter" idx="12"/>
          </p:nvPr>
        </p:nvSpPr>
        <p:spPr/>
        <p:txBody>
          <a:bodyPr/>
          <a:lstStyle>
            <a:lvl1pPr>
              <a:defRPr/>
            </a:lvl1pPr>
          </a:lstStyle>
          <a:p>
            <a:fld id="{B6B9C127-6F11-4086-86E7-527B23D74385}" type="slidenum">
              <a:rPr lang="it-IT" altLang="it-IT"/>
              <a:pPr/>
              <a:t>‹N›</a:t>
            </a:fld>
            <a:endParaRPr lang="it-IT" altLang="it-IT"/>
          </a:p>
        </p:txBody>
      </p:sp>
    </p:spTree>
    <p:extLst>
      <p:ext uri="{BB962C8B-B14F-4D97-AF65-F5344CB8AC3E}">
        <p14:creationId xmlns:p14="http://schemas.microsoft.com/office/powerpoint/2010/main" val="7910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8AC700E-6E27-433E-B83A-A40078DEC0CB}"/>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xmlns="" id="{AB5AD888-C111-4089-80E2-A46B0ADC8EE1}"/>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xmlns="" id="{A6368160-80DE-4C2C-8ACF-D91BB3B38381}"/>
              </a:ext>
            </a:extLst>
          </p:cNvPr>
          <p:cNvSpPr>
            <a:spLocks noGrp="1"/>
          </p:cNvSpPr>
          <p:nvPr>
            <p:ph type="sldNum" sz="quarter" idx="12"/>
          </p:nvPr>
        </p:nvSpPr>
        <p:spPr/>
        <p:txBody>
          <a:bodyPr/>
          <a:lstStyle>
            <a:lvl1pPr>
              <a:defRPr/>
            </a:lvl1pPr>
          </a:lstStyle>
          <a:p>
            <a:fld id="{77200147-CA4D-4D2E-95B5-00039563E89B}" type="slidenum">
              <a:rPr lang="it-IT" altLang="it-IT"/>
              <a:pPr/>
              <a:t>‹N›</a:t>
            </a:fld>
            <a:endParaRPr lang="it-IT" altLang="it-IT"/>
          </a:p>
        </p:txBody>
      </p:sp>
    </p:spTree>
    <p:extLst>
      <p:ext uri="{BB962C8B-B14F-4D97-AF65-F5344CB8AC3E}">
        <p14:creationId xmlns:p14="http://schemas.microsoft.com/office/powerpoint/2010/main" val="146906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14417533-12B1-420C-B0C8-1F81CD0098B8}"/>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xmlns="" id="{BA3E4AA9-EA76-4AD5-9EB0-5ECB4463A0A4}"/>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xmlns="" id="{4A51BC57-EAD4-4AC8-8C05-8EDDE35A2668}"/>
              </a:ext>
            </a:extLst>
          </p:cNvPr>
          <p:cNvSpPr>
            <a:spLocks noGrp="1"/>
          </p:cNvSpPr>
          <p:nvPr>
            <p:ph type="sldNum" sz="quarter" idx="12"/>
          </p:nvPr>
        </p:nvSpPr>
        <p:spPr/>
        <p:txBody>
          <a:bodyPr/>
          <a:lstStyle>
            <a:lvl1pPr>
              <a:defRPr/>
            </a:lvl1pPr>
          </a:lstStyle>
          <a:p>
            <a:fld id="{39A82DB8-3772-4401-B92C-CFE76D6B888F}" type="slidenum">
              <a:rPr lang="it-IT" altLang="it-IT"/>
              <a:pPr/>
              <a:t>‹N›</a:t>
            </a:fld>
            <a:endParaRPr lang="it-IT" altLang="it-IT"/>
          </a:p>
        </p:txBody>
      </p:sp>
    </p:spTree>
    <p:extLst>
      <p:ext uri="{BB962C8B-B14F-4D97-AF65-F5344CB8AC3E}">
        <p14:creationId xmlns:p14="http://schemas.microsoft.com/office/powerpoint/2010/main" val="64526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xmlns="" id="{0EB67959-67FE-46A1-A3FD-FA87B1837121}"/>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xmlns="" id="{9331973D-966A-40A6-8E28-BF0EF3DDB62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xmlns="" id="{07523995-2A89-47E2-9402-AA1B184A2F9F}"/>
              </a:ext>
            </a:extLst>
          </p:cNvPr>
          <p:cNvSpPr>
            <a:spLocks noGrp="1"/>
          </p:cNvSpPr>
          <p:nvPr>
            <p:ph type="sldNum" sz="quarter" idx="12"/>
          </p:nvPr>
        </p:nvSpPr>
        <p:spPr/>
        <p:txBody>
          <a:bodyPr/>
          <a:lstStyle>
            <a:lvl1pPr>
              <a:defRPr/>
            </a:lvl1pPr>
          </a:lstStyle>
          <a:p>
            <a:fld id="{8BEDCB9F-6387-4BBF-8E94-7CEB3F0E12A5}" type="slidenum">
              <a:rPr lang="it-IT" altLang="it-IT"/>
              <a:pPr/>
              <a:t>‹N›</a:t>
            </a:fld>
            <a:endParaRPr lang="it-IT" altLang="it-IT"/>
          </a:p>
        </p:txBody>
      </p:sp>
    </p:spTree>
    <p:extLst>
      <p:ext uri="{BB962C8B-B14F-4D97-AF65-F5344CB8AC3E}">
        <p14:creationId xmlns:p14="http://schemas.microsoft.com/office/powerpoint/2010/main" val="226491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xmlns="" id="{5AF5C818-D66A-4808-9ECB-DF05A3469A12}"/>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xmlns="" id="{3DAF9FDC-22F5-4C54-9004-17AD504552E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a16="http://schemas.microsoft.com/office/drawing/2014/main" xmlns="" id="{7E10ECD8-22BA-486E-8FA7-E2D9427ACBD4}"/>
              </a:ext>
            </a:extLst>
          </p:cNvPr>
          <p:cNvSpPr>
            <a:spLocks noGrp="1"/>
          </p:cNvSpPr>
          <p:nvPr>
            <p:ph type="sldNum" sz="quarter" idx="12"/>
          </p:nvPr>
        </p:nvSpPr>
        <p:spPr/>
        <p:txBody>
          <a:bodyPr/>
          <a:lstStyle>
            <a:lvl1pPr>
              <a:defRPr/>
            </a:lvl1pPr>
          </a:lstStyle>
          <a:p>
            <a:fld id="{6226E396-9DB0-4405-A88F-4AEDCBCA05BE}" type="slidenum">
              <a:rPr lang="it-IT" altLang="it-IT"/>
              <a:pPr/>
              <a:t>‹N›</a:t>
            </a:fld>
            <a:endParaRPr lang="it-IT" altLang="it-IT"/>
          </a:p>
        </p:txBody>
      </p:sp>
    </p:spTree>
    <p:extLst>
      <p:ext uri="{BB962C8B-B14F-4D97-AF65-F5344CB8AC3E}">
        <p14:creationId xmlns:p14="http://schemas.microsoft.com/office/powerpoint/2010/main" val="189953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xmlns="" id="{B22AE77F-DB72-4ECA-AD06-DC2830667A88}"/>
              </a:ext>
            </a:extLst>
          </p:cNvPr>
          <p:cNvSpPr>
            <a:spLocks noGrp="1"/>
          </p:cNvSpPr>
          <p:nvPr>
            <p:ph type="dt" sz="half" idx="10"/>
          </p:nvPr>
        </p:nvSpPr>
        <p:spPr/>
        <p:txBody>
          <a:bodyPr/>
          <a:lstStyle>
            <a:lvl1pPr>
              <a:defRPr/>
            </a:lvl1pPr>
          </a:lstStyle>
          <a:p>
            <a:pPr>
              <a:defRPr/>
            </a:pPr>
            <a:endParaRPr lang="it-IT"/>
          </a:p>
        </p:txBody>
      </p:sp>
      <p:sp>
        <p:nvSpPr>
          <p:cNvPr id="8" name="Segnaposto piè di pagina 4">
            <a:extLst>
              <a:ext uri="{FF2B5EF4-FFF2-40B4-BE49-F238E27FC236}">
                <a16:creationId xmlns:a16="http://schemas.microsoft.com/office/drawing/2014/main" xmlns="" id="{B5A00062-EEB1-4E9B-B892-BEC8A7227405}"/>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9" name="Segnaposto numero diapositiva 5">
            <a:extLst>
              <a:ext uri="{FF2B5EF4-FFF2-40B4-BE49-F238E27FC236}">
                <a16:creationId xmlns:a16="http://schemas.microsoft.com/office/drawing/2014/main" xmlns="" id="{F9B334AB-D916-4C3F-B052-11DE40A0BF73}"/>
              </a:ext>
            </a:extLst>
          </p:cNvPr>
          <p:cNvSpPr>
            <a:spLocks noGrp="1"/>
          </p:cNvSpPr>
          <p:nvPr>
            <p:ph type="sldNum" sz="quarter" idx="12"/>
          </p:nvPr>
        </p:nvSpPr>
        <p:spPr/>
        <p:txBody>
          <a:bodyPr/>
          <a:lstStyle>
            <a:lvl1pPr>
              <a:defRPr/>
            </a:lvl1pPr>
          </a:lstStyle>
          <a:p>
            <a:fld id="{46BF82B7-CD14-491F-8EBB-C15548B47668}" type="slidenum">
              <a:rPr lang="it-IT" altLang="it-IT"/>
              <a:pPr/>
              <a:t>‹N›</a:t>
            </a:fld>
            <a:endParaRPr lang="it-IT" altLang="it-IT"/>
          </a:p>
        </p:txBody>
      </p:sp>
    </p:spTree>
    <p:extLst>
      <p:ext uri="{BB962C8B-B14F-4D97-AF65-F5344CB8AC3E}">
        <p14:creationId xmlns:p14="http://schemas.microsoft.com/office/powerpoint/2010/main" val="215855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xmlns="" id="{1B820A4C-2385-4184-99D9-6005760A193F}"/>
              </a:ext>
            </a:extLst>
          </p:cNvPr>
          <p:cNvSpPr>
            <a:spLocks noGrp="1"/>
          </p:cNvSpPr>
          <p:nvPr>
            <p:ph type="dt" sz="half" idx="10"/>
          </p:nvPr>
        </p:nvSpPr>
        <p:spPr/>
        <p:txBody>
          <a:bodyPr/>
          <a:lstStyle>
            <a:lvl1pPr>
              <a:defRPr/>
            </a:lvl1pPr>
          </a:lstStyle>
          <a:p>
            <a:pPr>
              <a:defRPr/>
            </a:pPr>
            <a:endParaRPr lang="it-IT"/>
          </a:p>
        </p:txBody>
      </p:sp>
      <p:sp>
        <p:nvSpPr>
          <p:cNvPr id="4" name="Segnaposto piè di pagina 4">
            <a:extLst>
              <a:ext uri="{FF2B5EF4-FFF2-40B4-BE49-F238E27FC236}">
                <a16:creationId xmlns:a16="http://schemas.microsoft.com/office/drawing/2014/main" xmlns="" id="{E5E33AD5-110A-44B6-9063-37D71B1E79E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5" name="Segnaposto numero diapositiva 5">
            <a:extLst>
              <a:ext uri="{FF2B5EF4-FFF2-40B4-BE49-F238E27FC236}">
                <a16:creationId xmlns:a16="http://schemas.microsoft.com/office/drawing/2014/main" xmlns="" id="{ADF81C10-F859-47A7-8984-4A5141A2E036}"/>
              </a:ext>
            </a:extLst>
          </p:cNvPr>
          <p:cNvSpPr>
            <a:spLocks noGrp="1"/>
          </p:cNvSpPr>
          <p:nvPr>
            <p:ph type="sldNum" sz="quarter" idx="12"/>
          </p:nvPr>
        </p:nvSpPr>
        <p:spPr/>
        <p:txBody>
          <a:bodyPr/>
          <a:lstStyle>
            <a:lvl1pPr>
              <a:defRPr/>
            </a:lvl1pPr>
          </a:lstStyle>
          <a:p>
            <a:fld id="{FF22B540-D53E-4001-AB10-43CFA94E2D63}" type="slidenum">
              <a:rPr lang="it-IT" altLang="it-IT"/>
              <a:pPr/>
              <a:t>‹N›</a:t>
            </a:fld>
            <a:endParaRPr lang="it-IT" altLang="it-IT"/>
          </a:p>
        </p:txBody>
      </p:sp>
    </p:spTree>
    <p:extLst>
      <p:ext uri="{BB962C8B-B14F-4D97-AF65-F5344CB8AC3E}">
        <p14:creationId xmlns:p14="http://schemas.microsoft.com/office/powerpoint/2010/main" val="423627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xmlns="" id="{E84F70A5-E831-41F8-92AE-0220201356FC}"/>
              </a:ext>
            </a:extLst>
          </p:cNvPr>
          <p:cNvSpPr>
            <a:spLocks noGrp="1"/>
          </p:cNvSpPr>
          <p:nvPr>
            <p:ph type="dt" sz="half" idx="10"/>
          </p:nvPr>
        </p:nvSpPr>
        <p:spPr/>
        <p:txBody>
          <a:bodyPr/>
          <a:lstStyle>
            <a:lvl1pPr>
              <a:defRPr/>
            </a:lvl1pPr>
          </a:lstStyle>
          <a:p>
            <a:pPr>
              <a:defRPr/>
            </a:pPr>
            <a:endParaRPr lang="it-IT"/>
          </a:p>
        </p:txBody>
      </p:sp>
      <p:sp>
        <p:nvSpPr>
          <p:cNvPr id="3" name="Segnaposto piè di pagina 4">
            <a:extLst>
              <a:ext uri="{FF2B5EF4-FFF2-40B4-BE49-F238E27FC236}">
                <a16:creationId xmlns:a16="http://schemas.microsoft.com/office/drawing/2014/main" xmlns="" id="{374147BF-EB77-41B9-B074-89CA012A253B}"/>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4" name="Segnaposto numero diapositiva 5">
            <a:extLst>
              <a:ext uri="{FF2B5EF4-FFF2-40B4-BE49-F238E27FC236}">
                <a16:creationId xmlns:a16="http://schemas.microsoft.com/office/drawing/2014/main" xmlns="" id="{16E8A68B-C7C5-4E70-9E17-DAFFE0DFC2C8}"/>
              </a:ext>
            </a:extLst>
          </p:cNvPr>
          <p:cNvSpPr>
            <a:spLocks noGrp="1"/>
          </p:cNvSpPr>
          <p:nvPr>
            <p:ph type="sldNum" sz="quarter" idx="12"/>
          </p:nvPr>
        </p:nvSpPr>
        <p:spPr/>
        <p:txBody>
          <a:bodyPr/>
          <a:lstStyle>
            <a:lvl1pPr>
              <a:defRPr/>
            </a:lvl1pPr>
          </a:lstStyle>
          <a:p>
            <a:fld id="{06817FCD-C5C8-4C4C-9730-E0197E5C69C6}" type="slidenum">
              <a:rPr lang="it-IT" altLang="it-IT"/>
              <a:pPr/>
              <a:t>‹N›</a:t>
            </a:fld>
            <a:endParaRPr lang="it-IT" altLang="it-IT"/>
          </a:p>
        </p:txBody>
      </p:sp>
    </p:spTree>
    <p:extLst>
      <p:ext uri="{BB962C8B-B14F-4D97-AF65-F5344CB8AC3E}">
        <p14:creationId xmlns:p14="http://schemas.microsoft.com/office/powerpoint/2010/main" val="159985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EB85D0E7-2148-47F8-949D-A85B70B5822A}"/>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xmlns="" id="{701B589A-9CF9-4207-8799-38DD1C5E7830}"/>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a16="http://schemas.microsoft.com/office/drawing/2014/main" xmlns="" id="{4131BD77-47A6-4B84-AF5C-8F7ECF677FB4}"/>
              </a:ext>
            </a:extLst>
          </p:cNvPr>
          <p:cNvSpPr>
            <a:spLocks noGrp="1"/>
          </p:cNvSpPr>
          <p:nvPr>
            <p:ph type="sldNum" sz="quarter" idx="12"/>
          </p:nvPr>
        </p:nvSpPr>
        <p:spPr/>
        <p:txBody>
          <a:bodyPr/>
          <a:lstStyle>
            <a:lvl1pPr>
              <a:defRPr/>
            </a:lvl1pPr>
          </a:lstStyle>
          <a:p>
            <a:fld id="{24F3E5EC-8410-41CD-BDCE-4CE4A926AD43}" type="slidenum">
              <a:rPr lang="it-IT" altLang="it-IT"/>
              <a:pPr/>
              <a:t>‹N›</a:t>
            </a:fld>
            <a:endParaRPr lang="it-IT" altLang="it-IT"/>
          </a:p>
        </p:txBody>
      </p:sp>
    </p:spTree>
    <p:extLst>
      <p:ext uri="{BB962C8B-B14F-4D97-AF65-F5344CB8AC3E}">
        <p14:creationId xmlns:p14="http://schemas.microsoft.com/office/powerpoint/2010/main" val="92018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8162DEB5-0C6D-43F5-8402-B3E56FAE6BA2}"/>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xmlns="" id="{9AF9A7BC-BE0D-4EB3-9D62-62870BB3F00C}"/>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a16="http://schemas.microsoft.com/office/drawing/2014/main" xmlns="" id="{9CE6E412-2469-48F3-902C-5392ABA0659A}"/>
              </a:ext>
            </a:extLst>
          </p:cNvPr>
          <p:cNvSpPr>
            <a:spLocks noGrp="1"/>
          </p:cNvSpPr>
          <p:nvPr>
            <p:ph type="sldNum" sz="quarter" idx="12"/>
          </p:nvPr>
        </p:nvSpPr>
        <p:spPr/>
        <p:txBody>
          <a:bodyPr/>
          <a:lstStyle>
            <a:lvl1pPr>
              <a:defRPr/>
            </a:lvl1pPr>
          </a:lstStyle>
          <a:p>
            <a:fld id="{B06300DD-29C5-4CE0-A797-3B3FE7AEBE13}" type="slidenum">
              <a:rPr lang="it-IT" altLang="it-IT"/>
              <a:pPr/>
              <a:t>‹N›</a:t>
            </a:fld>
            <a:endParaRPr lang="it-IT" altLang="it-IT"/>
          </a:p>
        </p:txBody>
      </p:sp>
    </p:spTree>
    <p:extLst>
      <p:ext uri="{BB962C8B-B14F-4D97-AF65-F5344CB8AC3E}">
        <p14:creationId xmlns:p14="http://schemas.microsoft.com/office/powerpoint/2010/main" val="153799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xmlns="" id="{567CF61F-C297-4249-AD38-156B0F59122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xmlns="" id="{CD23DF7B-F118-4631-9356-A2E217E7DD8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xmlns="" id="{AE72B7E3-1DD3-479F-95E3-3D49D0C4DE3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it-IT"/>
          </a:p>
        </p:txBody>
      </p:sp>
      <p:sp>
        <p:nvSpPr>
          <p:cNvPr id="5" name="Segnaposto piè di pagina 4">
            <a:extLst>
              <a:ext uri="{FF2B5EF4-FFF2-40B4-BE49-F238E27FC236}">
                <a16:creationId xmlns:a16="http://schemas.microsoft.com/office/drawing/2014/main" xmlns="" id="{8B566E94-3530-422E-A2B7-823945F5183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xmlns="" id="{4120FD93-769D-457A-AA04-4BBE9536969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4DC13CA-100A-40A0-839E-C3BCA61E6C3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1338252" y="2753506"/>
            <a:ext cx="6467495" cy="754062"/>
          </a:xfrm>
        </p:spPr>
        <p:txBody>
          <a:bodyPr/>
          <a:lstStyle/>
          <a:p>
            <a:pPr algn="l" eaLnBrk="1" hangingPunct="1"/>
            <a:r>
              <a:rPr lang="it-IT" altLang="it-IT" sz="2800" dirty="0">
                <a:solidFill>
                  <a:srgbClr val="0000FF"/>
                </a:solidFill>
                <a:latin typeface="Tahoma" panose="020B0604030504040204" pitchFamily="34" charset="0"/>
                <a:cs typeface="Tahoma" panose="020B0604030504040204" pitchFamily="34" charset="0"/>
              </a:rPr>
              <a:t>IL MONDO DISEGNATO DAI BAMBINI</a:t>
            </a: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5224578" y="5358376"/>
            <a:ext cx="323739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Prof.ssa A. M. </a:t>
            </a:r>
            <a:r>
              <a:rPr kumimoji="0" lang="it-IT" altLang="it-IT" sz="1800" b="0" i="0" u="none" strike="noStrike" kern="1200" cap="none" spc="0" normalizeH="0" baseline="0" noProof="0" dirty="0" err="1">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Lifonso</a:t>
            </a:r>
            <a:r>
              <a:rPr kumimoji="0" lang="it-IT" altLang="it-IT" sz="18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1718095" y="2688080"/>
            <a:ext cx="3736609"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CasellaDiTesto 11">
            <a:extLst>
              <a:ext uri="{FF2B5EF4-FFF2-40B4-BE49-F238E27FC236}">
                <a16:creationId xmlns:a16="http://schemas.microsoft.com/office/drawing/2014/main" xmlns="" id="{4464EF75-D624-4319-829F-EEBEBB314856}"/>
              </a:ext>
            </a:extLst>
          </p:cNvPr>
          <p:cNvSpPr txBox="1">
            <a:spLocks noChangeArrowheads="1"/>
          </p:cNvSpPr>
          <p:nvPr/>
        </p:nvSpPr>
        <p:spPr bwMode="auto">
          <a:xfrm>
            <a:off x="899592" y="345861"/>
            <a:ext cx="50532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defRPr/>
            </a:pPr>
            <a:r>
              <a:rPr lang="it-IT" altLang="it-IT" sz="2000" dirty="0">
                <a:solidFill>
                  <a:srgbClr val="0000FF"/>
                </a:solidFill>
                <a:latin typeface="Tahoma" panose="020B0604030504040204" pitchFamily="34" charset="0"/>
                <a:ea typeface="Tahoma" panose="020B0604030504040204" pitchFamily="34" charset="0"/>
                <a:cs typeface="Tahoma" panose="020B0604030504040204" pitchFamily="34" charset="0"/>
              </a:rPr>
              <a:t>ACCADEMIA DI BELLE ARTI DI LECCE </a:t>
            </a:r>
          </a:p>
          <a:p>
            <a:pPr lvl="0" eaLnBrk="1" hangingPunct="1">
              <a:defRPr/>
            </a:pPr>
            <a:r>
              <a:rPr lang="it-IT" altLang="it-IT" sz="2000" dirty="0">
                <a:solidFill>
                  <a:srgbClr val="0000FF"/>
                </a:solidFill>
                <a:latin typeface="Tahoma" panose="020B0604030504040204" pitchFamily="34" charset="0"/>
                <a:ea typeface="Tahoma" panose="020B0604030504040204" pitchFamily="34" charset="0"/>
                <a:cs typeface="Tahoma" panose="020B0604030504040204" pitchFamily="34" charset="0"/>
              </a:rPr>
              <a:t>Corso di Pedagogia e Didattica dell'Arte</a:t>
            </a:r>
            <a:endParaRPr kumimoji="0" lang="it-IT" altLang="it-IT"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9764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5" name="Immagine 4">
            <a:extLst>
              <a:ext uri="{FF2B5EF4-FFF2-40B4-BE49-F238E27FC236}">
                <a16:creationId xmlns:a16="http://schemas.microsoft.com/office/drawing/2014/main" xmlns="" id="{FCF79AAE-1C12-4E14-B371-9892407C347F}"/>
              </a:ext>
            </a:extLst>
          </p:cNvPr>
          <p:cNvPicPr>
            <a:picLocks noChangeAspect="1"/>
          </p:cNvPicPr>
          <p:nvPr/>
        </p:nvPicPr>
        <p:blipFill>
          <a:blip r:embed="rId3"/>
          <a:stretch>
            <a:fillRect/>
          </a:stretch>
        </p:blipFill>
        <p:spPr>
          <a:xfrm>
            <a:off x="1732216" y="1446313"/>
            <a:ext cx="5657578" cy="3566469"/>
          </a:xfrm>
          <a:prstGeom prst="rect">
            <a:avLst/>
          </a:prstGeom>
        </p:spPr>
      </p:pic>
      <p:sp>
        <p:nvSpPr>
          <p:cNvPr id="6" name="Rettangolo 5">
            <a:extLst>
              <a:ext uri="{FF2B5EF4-FFF2-40B4-BE49-F238E27FC236}">
                <a16:creationId xmlns:a16="http://schemas.microsoft.com/office/drawing/2014/main" xmlns="" id="{CBA56EF7-10C2-4D78-8A7F-7CC1715E1A94}"/>
              </a:ext>
            </a:extLst>
          </p:cNvPr>
          <p:cNvSpPr/>
          <p:nvPr/>
        </p:nvSpPr>
        <p:spPr>
          <a:xfrm>
            <a:off x="2286000" y="5224219"/>
            <a:ext cx="4572000" cy="738664"/>
          </a:xfrm>
          <a:prstGeom prst="rect">
            <a:avLst/>
          </a:prstGeom>
        </p:spPr>
        <p:txBody>
          <a:bodyPr>
            <a:spAutoFit/>
          </a:bodyPr>
          <a:lstStyle/>
          <a:p>
            <a:pPr algn="just" eaLnBrk="1" hangingPunct="1"/>
            <a:r>
              <a:rPr lang="it-IT" altLang="it-IT" sz="1400" dirty="0"/>
              <a:t>Elena (anni 6,3). Nel suo disegno è evidente il  fenomeno della «trasparenza». Si rimanda a Chagall, Kandinskij e </a:t>
            </a:r>
            <a:r>
              <a:rPr lang="it-IT" altLang="it-IT" sz="1400" dirty="0" err="1"/>
              <a:t>Durer</a:t>
            </a:r>
            <a:r>
              <a:rPr lang="it-IT" altLang="it-IT" sz="1400" dirty="0"/>
              <a:t> (vedi figure successive).</a:t>
            </a:r>
            <a:endParaRPr lang="it-IT" sz="1400" dirty="0"/>
          </a:p>
        </p:txBody>
      </p:sp>
    </p:spTree>
    <p:extLst>
      <p:ext uri="{BB962C8B-B14F-4D97-AF65-F5344CB8AC3E}">
        <p14:creationId xmlns:p14="http://schemas.microsoft.com/office/powerpoint/2010/main" val="3812069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2" name="Immagine 1">
            <a:extLst>
              <a:ext uri="{FF2B5EF4-FFF2-40B4-BE49-F238E27FC236}">
                <a16:creationId xmlns:a16="http://schemas.microsoft.com/office/drawing/2014/main" xmlns="" id="{274279E8-23FC-4E76-BAAA-D3F9B4E5E6E3}"/>
              </a:ext>
            </a:extLst>
          </p:cNvPr>
          <p:cNvPicPr>
            <a:picLocks noChangeAspect="1"/>
          </p:cNvPicPr>
          <p:nvPr/>
        </p:nvPicPr>
        <p:blipFill>
          <a:blip r:embed="rId3"/>
          <a:stretch>
            <a:fillRect/>
          </a:stretch>
        </p:blipFill>
        <p:spPr>
          <a:xfrm>
            <a:off x="996386" y="1526434"/>
            <a:ext cx="7151228" cy="3304318"/>
          </a:xfrm>
          <a:prstGeom prst="rect">
            <a:avLst/>
          </a:prstGeom>
        </p:spPr>
      </p:pic>
      <p:sp>
        <p:nvSpPr>
          <p:cNvPr id="3" name="Rettangolo 2">
            <a:extLst>
              <a:ext uri="{FF2B5EF4-FFF2-40B4-BE49-F238E27FC236}">
                <a16:creationId xmlns:a16="http://schemas.microsoft.com/office/drawing/2014/main" xmlns="" id="{13424519-31FF-4882-9FC8-451BAEB10C24}"/>
              </a:ext>
            </a:extLst>
          </p:cNvPr>
          <p:cNvSpPr/>
          <p:nvPr/>
        </p:nvSpPr>
        <p:spPr>
          <a:xfrm>
            <a:off x="2411760" y="5116497"/>
            <a:ext cx="4572000" cy="954107"/>
          </a:xfrm>
          <a:prstGeom prst="rect">
            <a:avLst/>
          </a:prstGeom>
        </p:spPr>
        <p:txBody>
          <a:bodyPr>
            <a:spAutoFit/>
          </a:bodyPr>
          <a:lstStyle/>
          <a:p>
            <a:pPr eaLnBrk="1" hangingPunct="1"/>
            <a:r>
              <a:rPr lang="it-IT" altLang="it-IT" sz="1400" dirty="0"/>
              <a:t>Marc Chagall, I</a:t>
            </a:r>
            <a:r>
              <a:rPr lang="it-IT" altLang="it-IT" sz="1400" i="1" dirty="0"/>
              <a:t>l mercante di bestiame </a:t>
            </a:r>
            <a:r>
              <a:rPr lang="it-IT" altLang="it-IT" sz="1400" dirty="0"/>
              <a:t>(1912) </a:t>
            </a:r>
            <a:r>
              <a:rPr lang="it-IT" altLang="it-IT" sz="1400" dirty="0" err="1"/>
              <a:t>Kunstmuseum</a:t>
            </a:r>
            <a:r>
              <a:rPr lang="it-IT" altLang="it-IT" sz="1400" dirty="0"/>
              <a:t>, Basilea.</a:t>
            </a:r>
          </a:p>
          <a:p>
            <a:pPr eaLnBrk="1" hangingPunct="1"/>
            <a:r>
              <a:rPr lang="it-IT" altLang="it-IT" sz="1400" dirty="0"/>
              <a:t>Con la cavalla incinta, nella cui pancia è ben visibile il puledrino, Chagall offre un esempio di «trasparenza». </a:t>
            </a:r>
            <a:endParaRPr lang="it-IT" sz="1400" dirty="0"/>
          </a:p>
        </p:txBody>
      </p:sp>
    </p:spTree>
    <p:extLst>
      <p:ext uri="{BB962C8B-B14F-4D97-AF65-F5344CB8AC3E}">
        <p14:creationId xmlns:p14="http://schemas.microsoft.com/office/powerpoint/2010/main" val="2660195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 name="Rettangolo 3">
            <a:extLst>
              <a:ext uri="{FF2B5EF4-FFF2-40B4-BE49-F238E27FC236}">
                <a16:creationId xmlns:a16="http://schemas.microsoft.com/office/drawing/2014/main" xmlns="" id="{9B6BAA41-E025-4737-B210-5E61BB01291B}"/>
              </a:ext>
            </a:extLst>
          </p:cNvPr>
          <p:cNvSpPr/>
          <p:nvPr/>
        </p:nvSpPr>
        <p:spPr>
          <a:xfrm>
            <a:off x="4211960" y="3215471"/>
            <a:ext cx="4616128" cy="95410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Albrecht</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Dürer</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Natività</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(1504)</a:t>
            </a: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sz="1400" dirty="0" err="1">
                <a:solidFill>
                  <a:prstClr val="black"/>
                </a:solidFill>
              </a:rPr>
              <a:t>Staatliche</a:t>
            </a:r>
            <a:r>
              <a:rPr lang="it-IT" altLang="it-IT" sz="1400" dirty="0">
                <a:solidFill>
                  <a:prstClr val="black"/>
                </a:solidFill>
              </a:rPr>
              <a:t> </a:t>
            </a:r>
            <a:r>
              <a:rPr lang="it-IT" altLang="it-IT" sz="1400" dirty="0" err="1">
                <a:solidFill>
                  <a:prstClr val="black"/>
                </a:solidFill>
              </a:rPr>
              <a:t>Museen</a:t>
            </a:r>
            <a:r>
              <a:rPr lang="it-IT" altLang="it-IT" sz="1400" dirty="0">
                <a:solidFill>
                  <a:prstClr val="black"/>
                </a:solidFill>
              </a:rPr>
              <a:t>, Berlino.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Dentro la casa sono ben visibili la Madonna e Gesù Bambino (fenomeno della trasparenza). </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Immagine 4">
            <a:extLst>
              <a:ext uri="{FF2B5EF4-FFF2-40B4-BE49-F238E27FC236}">
                <a16:creationId xmlns:a16="http://schemas.microsoft.com/office/drawing/2014/main" xmlns="" id="{8007C7E2-54CD-44D0-AD00-9EC612A49EC4}"/>
              </a:ext>
            </a:extLst>
          </p:cNvPr>
          <p:cNvPicPr>
            <a:picLocks noChangeAspect="1"/>
          </p:cNvPicPr>
          <p:nvPr/>
        </p:nvPicPr>
        <p:blipFill>
          <a:blip r:embed="rId3"/>
          <a:stretch>
            <a:fillRect/>
          </a:stretch>
        </p:blipFill>
        <p:spPr>
          <a:xfrm>
            <a:off x="611560" y="1336467"/>
            <a:ext cx="3078747" cy="4663844"/>
          </a:xfrm>
          <a:prstGeom prst="rect">
            <a:avLst/>
          </a:prstGeom>
        </p:spPr>
      </p:pic>
    </p:spTree>
    <p:extLst>
      <p:ext uri="{BB962C8B-B14F-4D97-AF65-F5344CB8AC3E}">
        <p14:creationId xmlns:p14="http://schemas.microsoft.com/office/powerpoint/2010/main" val="1314655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564553" y="1149236"/>
            <a:ext cx="8263535" cy="1754326"/>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 altro elemento significativo della terza fase è il «ribaltamento»: le zampe degli animali o le ruote delle automobili possono essere appiattite sul suolo, e gli alberi ai lati della strada sembrano coricati sul terreno. In certi casi il disegno presenta una mescolanza di punti di vista, come ad esempio la raffigurazione degli edifici contigui attorno ad una piazza.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a16="http://schemas.microsoft.com/office/drawing/2014/main" xmlns="" id="{70BEBD37-3E1F-4022-81CE-5F8BD38BFF79}"/>
              </a:ext>
            </a:extLst>
          </p:cNvPr>
          <p:cNvPicPr>
            <a:picLocks noChangeAspect="1"/>
          </p:cNvPicPr>
          <p:nvPr/>
        </p:nvPicPr>
        <p:blipFill>
          <a:blip r:embed="rId3"/>
          <a:stretch>
            <a:fillRect/>
          </a:stretch>
        </p:blipFill>
        <p:spPr>
          <a:xfrm>
            <a:off x="578163" y="2731921"/>
            <a:ext cx="4886523" cy="3600000"/>
          </a:xfrm>
          <a:prstGeom prst="rect">
            <a:avLst/>
          </a:prstGeom>
        </p:spPr>
      </p:pic>
      <p:sp>
        <p:nvSpPr>
          <p:cNvPr id="4" name="Rettangolo 3">
            <a:extLst>
              <a:ext uri="{FF2B5EF4-FFF2-40B4-BE49-F238E27FC236}">
                <a16:creationId xmlns:a16="http://schemas.microsoft.com/office/drawing/2014/main" xmlns="" id="{9B6BAA41-E025-4737-B210-5E61BB01291B}"/>
              </a:ext>
            </a:extLst>
          </p:cNvPr>
          <p:cNvSpPr/>
          <p:nvPr/>
        </p:nvSpPr>
        <p:spPr>
          <a:xfrm>
            <a:off x="5732066" y="4236488"/>
            <a:ext cx="3096022" cy="738664"/>
          </a:xfrm>
          <a:prstGeom prst="rect">
            <a:avLst/>
          </a:prstGeom>
        </p:spPr>
        <p:txBody>
          <a:bodyPr wrap="square">
            <a:spAutoFit/>
          </a:bodyPr>
          <a:lstStyle/>
          <a:p>
            <a:pPr lvl="0" algn="just" eaLnBrk="1" hangingPunct="1">
              <a:defRPr/>
            </a:pPr>
            <a:r>
              <a:rPr lang="it-IT" altLang="it-IT" sz="1400" dirty="0">
                <a:solidFill>
                  <a:prstClr val="black"/>
                </a:solidFill>
              </a:rPr>
              <a:t>Simone (anni 6,6). Secondo </a:t>
            </a:r>
            <a:r>
              <a:rPr lang="it-IT" altLang="it-IT" sz="1400" dirty="0" err="1">
                <a:solidFill>
                  <a:prstClr val="black"/>
                </a:solidFill>
              </a:rPr>
              <a:t>Luquet</a:t>
            </a:r>
            <a:r>
              <a:rPr lang="it-IT" altLang="it-IT" sz="1400" dirty="0">
                <a:solidFill>
                  <a:prstClr val="black"/>
                </a:solidFill>
              </a:rPr>
              <a:t> tipico esempio di «ribaltamento» infantile. </a:t>
            </a:r>
            <a:endParaRPr lang="it-IT" sz="1400" dirty="0">
              <a:solidFill>
                <a:prstClr val="black"/>
              </a:solidFill>
            </a:endParaRPr>
          </a:p>
        </p:txBody>
      </p:sp>
    </p:spTree>
    <p:extLst>
      <p:ext uri="{BB962C8B-B14F-4D97-AF65-F5344CB8AC3E}">
        <p14:creationId xmlns:p14="http://schemas.microsoft.com/office/powerpoint/2010/main" val="3597302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601216" y="1174118"/>
            <a:ext cx="8226872" cy="147732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Parleremo più avanti dell’influenza esercitata dal disegno infantile sui grandi pittori del XX secolo. Anticipiamo però che l’invenzione prospettica del ribaltamento ha certo colpito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Paul Klee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(1879-1940), che probabilmente conosceva bene il testo di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i relativi disegni infantili e ne ha fatto l’oggetto di un suo celebre quadro.</a:t>
            </a:r>
            <a:endParaRPr kumimoji="0" 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Immagine 4">
            <a:extLst>
              <a:ext uri="{FF2B5EF4-FFF2-40B4-BE49-F238E27FC236}">
                <a16:creationId xmlns:a16="http://schemas.microsoft.com/office/drawing/2014/main" xmlns="" id="{C0C5DD02-46AE-44F4-9867-2CE0063A4289}"/>
              </a:ext>
            </a:extLst>
          </p:cNvPr>
          <p:cNvPicPr>
            <a:picLocks noChangeAspect="1"/>
          </p:cNvPicPr>
          <p:nvPr/>
        </p:nvPicPr>
        <p:blipFill>
          <a:blip r:embed="rId3"/>
          <a:stretch>
            <a:fillRect/>
          </a:stretch>
        </p:blipFill>
        <p:spPr>
          <a:xfrm>
            <a:off x="3681338" y="2708079"/>
            <a:ext cx="5146750" cy="3600000"/>
          </a:xfrm>
          <a:prstGeom prst="rect">
            <a:avLst/>
          </a:prstGeom>
        </p:spPr>
      </p:pic>
      <p:sp>
        <p:nvSpPr>
          <p:cNvPr id="6" name="Rettangolo 5">
            <a:extLst>
              <a:ext uri="{FF2B5EF4-FFF2-40B4-BE49-F238E27FC236}">
                <a16:creationId xmlns:a16="http://schemas.microsoft.com/office/drawing/2014/main" xmlns="" id="{55CB3F28-04F8-4DF7-8596-6CEDE30EBD6E}"/>
              </a:ext>
            </a:extLst>
          </p:cNvPr>
          <p:cNvSpPr/>
          <p:nvPr/>
        </p:nvSpPr>
        <p:spPr>
          <a:xfrm>
            <a:off x="501500" y="5507860"/>
            <a:ext cx="3206405" cy="800219"/>
          </a:xfrm>
          <a:prstGeom prst="rect">
            <a:avLst/>
          </a:prstGeom>
        </p:spPr>
        <p:txBody>
          <a:bodyPr wrap="square">
            <a:spAutoFit/>
          </a:bodyPr>
          <a:lstStyle/>
          <a:p>
            <a:pPr eaLnBrk="1" hangingPunct="1"/>
            <a:r>
              <a:rPr lang="it-IT" altLang="it-IT" sz="1400" dirty="0"/>
              <a:t>Paul Klee, </a:t>
            </a:r>
            <a:r>
              <a:rPr lang="it-IT" altLang="it-IT" sz="1400" i="1" dirty="0"/>
              <a:t>Revolving House (1921) </a:t>
            </a:r>
          </a:p>
          <a:p>
            <a:pPr eaLnBrk="1" hangingPunct="1"/>
            <a:r>
              <a:rPr lang="it-IT" altLang="it-IT" sz="1400" dirty="0" err="1"/>
              <a:t>Colecciòn</a:t>
            </a:r>
            <a:r>
              <a:rPr lang="it-IT" altLang="it-IT" sz="1400" dirty="0"/>
              <a:t> </a:t>
            </a:r>
            <a:r>
              <a:rPr lang="it-IT" altLang="it-IT" sz="1400" dirty="0" err="1"/>
              <a:t>Thyssen-Bornemizsa</a:t>
            </a:r>
            <a:r>
              <a:rPr lang="it-IT" altLang="it-IT" sz="1400" dirty="0"/>
              <a:t>,</a:t>
            </a:r>
          </a:p>
          <a:p>
            <a:pPr eaLnBrk="1" hangingPunct="1"/>
            <a:r>
              <a:rPr lang="it-IT" altLang="it-IT" sz="1400" dirty="0"/>
              <a:t>Madrid</a:t>
            </a:r>
            <a:r>
              <a:rPr lang="it-IT" altLang="it-IT" dirty="0"/>
              <a:t> </a:t>
            </a:r>
            <a:endParaRPr lang="it-IT" dirty="0"/>
          </a:p>
        </p:txBody>
      </p:sp>
    </p:spTree>
    <p:extLst>
      <p:ext uri="{BB962C8B-B14F-4D97-AF65-F5344CB8AC3E}">
        <p14:creationId xmlns:p14="http://schemas.microsoft.com/office/powerpoint/2010/main" val="3426237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593086"/>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L’ultima fase individuata da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è quella del </a:t>
            </a:r>
            <a:r>
              <a:rPr kumimoji="0" lang="it-IT" altLang="it-IT" sz="1800" b="1" i="1"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Realismo visivo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accantona il modo spontaneo «non inconsciamente ma per deliberato proposito, i procedimenti usati in precedenza: «alla trasparenza si sostituisce l’opacità, cioè la sospensione di quei dettagli che obiettivamente non sono visibili; il ribaltamento e il cambiamento del punto di </a:t>
            </a:r>
            <a:r>
              <a:rPr kumimoji="0" lang="it-IT"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vista,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vengono sostituiti dalla prospettiva che nel realismo visivo ne è l’equivalente».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Appaiono anche con maggiore frequenza i volti e le persone visti di profilo, mentre in precedenza il bambino disegnava prevalentemente volti e persone in maniera frontale o, al caso, anche profili ma con due occhi, che potevano essere entrambi all’interno del volto, oppure anche uno dentro e uno fuori l’ovale.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994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2" name="Immagine 1">
            <a:extLst>
              <a:ext uri="{FF2B5EF4-FFF2-40B4-BE49-F238E27FC236}">
                <a16:creationId xmlns:a16="http://schemas.microsoft.com/office/drawing/2014/main" xmlns="" id="{5725E2EE-E33C-4C9F-8662-C74FD6E5CBDE}"/>
              </a:ext>
            </a:extLst>
          </p:cNvPr>
          <p:cNvPicPr>
            <a:picLocks noChangeAspect="1"/>
          </p:cNvPicPr>
          <p:nvPr/>
        </p:nvPicPr>
        <p:blipFill>
          <a:blip r:embed="rId3"/>
          <a:stretch>
            <a:fillRect/>
          </a:stretch>
        </p:blipFill>
        <p:spPr>
          <a:xfrm>
            <a:off x="5091479" y="1400638"/>
            <a:ext cx="3736609" cy="4896000"/>
          </a:xfrm>
          <a:prstGeom prst="rect">
            <a:avLst/>
          </a:prstGeom>
        </p:spPr>
      </p:pic>
      <p:sp>
        <p:nvSpPr>
          <p:cNvPr id="3" name="Rettangolo 2">
            <a:extLst>
              <a:ext uri="{FF2B5EF4-FFF2-40B4-BE49-F238E27FC236}">
                <a16:creationId xmlns:a16="http://schemas.microsoft.com/office/drawing/2014/main" xmlns="" id="{4084599B-D0FB-4529-9028-1B7FE40C8F22}"/>
              </a:ext>
            </a:extLst>
          </p:cNvPr>
          <p:cNvSpPr/>
          <p:nvPr/>
        </p:nvSpPr>
        <p:spPr>
          <a:xfrm>
            <a:off x="567803" y="1355739"/>
            <a:ext cx="4004197" cy="3416320"/>
          </a:xfrm>
          <a:prstGeom prst="rect">
            <a:avLst/>
          </a:prstGeom>
        </p:spPr>
        <p:txBody>
          <a:bodyPr wrap="square">
            <a:spAutoFit/>
          </a:bodyPr>
          <a:lstStyle/>
          <a:p>
            <a:pPr eaLnBrk="1" hangingPunct="1"/>
            <a:r>
              <a:rPr lang="it-IT" altLang="it-IT" dirty="0"/>
              <a:t>Uno dei quadri che hanno reso celebre </a:t>
            </a:r>
            <a:r>
              <a:rPr lang="it-IT" altLang="it-IT" b="1" dirty="0"/>
              <a:t>Picasso</a:t>
            </a:r>
            <a:r>
              <a:rPr lang="it-IT" altLang="it-IT" dirty="0"/>
              <a:t>: un volto visto di profilo ma con due occhi.</a:t>
            </a:r>
          </a:p>
          <a:p>
            <a:pPr eaLnBrk="1" hangingPunct="1"/>
            <a:r>
              <a:rPr lang="it-IT" altLang="it-IT" dirty="0"/>
              <a:t>Significativo in questo contesto perché sembra rappresentare la perfetta rappresentazione iconica di certe descrizioni di </a:t>
            </a:r>
            <a:r>
              <a:rPr lang="it-IT" altLang="it-IT" dirty="0" err="1"/>
              <a:t>Luquet</a:t>
            </a:r>
            <a:r>
              <a:rPr lang="it-IT" altLang="it-IT" dirty="0"/>
              <a:t> sul disegno infantile: </a:t>
            </a:r>
          </a:p>
          <a:p>
            <a:pPr eaLnBrk="1" hangingPunct="1"/>
            <a:r>
              <a:rPr lang="it-IT" altLang="it-IT" dirty="0"/>
              <a:t>«un piccolo belga … mette due occhi alla testa di profilo dell’uomo»; </a:t>
            </a:r>
          </a:p>
          <a:p>
            <a:pPr eaLnBrk="1" hangingPunct="1"/>
            <a:r>
              <a:rPr lang="it-IT" altLang="it-IT" dirty="0"/>
              <a:t>«alcuni profili hanno due narici, per realismo intellettuale».</a:t>
            </a:r>
            <a:endParaRPr lang="it-IT" dirty="0"/>
          </a:p>
        </p:txBody>
      </p:sp>
      <p:sp>
        <p:nvSpPr>
          <p:cNvPr id="6" name="Rettangolo 5">
            <a:extLst>
              <a:ext uri="{FF2B5EF4-FFF2-40B4-BE49-F238E27FC236}">
                <a16:creationId xmlns:a16="http://schemas.microsoft.com/office/drawing/2014/main" xmlns="" id="{BB34A29B-5D80-4B5E-BC72-E4D932133A90}"/>
              </a:ext>
            </a:extLst>
          </p:cNvPr>
          <p:cNvSpPr/>
          <p:nvPr/>
        </p:nvSpPr>
        <p:spPr>
          <a:xfrm>
            <a:off x="567803" y="5547385"/>
            <a:ext cx="3237392" cy="523220"/>
          </a:xfrm>
          <a:prstGeom prst="rect">
            <a:avLst/>
          </a:prstGeom>
        </p:spPr>
        <p:txBody>
          <a:bodyPr wrap="square">
            <a:spAutoFit/>
          </a:bodyPr>
          <a:lstStyle/>
          <a:p>
            <a:pPr eaLnBrk="1" hangingPunct="1"/>
            <a:r>
              <a:rPr lang="it-IT" altLang="it-IT" sz="1400" dirty="0"/>
              <a:t>Pablo Picasso</a:t>
            </a:r>
            <a:r>
              <a:rPr lang="it-IT" altLang="it-IT" sz="1400" i="1" dirty="0"/>
              <a:t>, la </a:t>
            </a:r>
            <a:r>
              <a:rPr lang="it-IT" altLang="it-IT" sz="1400" i="1" dirty="0" err="1"/>
              <a:t>coiffure</a:t>
            </a:r>
            <a:r>
              <a:rPr lang="it-IT" altLang="it-IT" sz="1400" i="1" dirty="0"/>
              <a:t> (1938 ).</a:t>
            </a:r>
          </a:p>
          <a:p>
            <a:pPr eaLnBrk="1" hangingPunct="1"/>
            <a:r>
              <a:rPr lang="it-IT" altLang="it-IT" sz="1400" dirty="0" err="1"/>
              <a:t>Museé</a:t>
            </a:r>
            <a:r>
              <a:rPr lang="it-IT" altLang="it-IT" sz="1400" dirty="0"/>
              <a:t> National Picasso, Parigi</a:t>
            </a:r>
            <a:endParaRPr lang="it-IT" sz="1400" dirty="0"/>
          </a:p>
        </p:txBody>
      </p:sp>
    </p:spTree>
    <p:extLst>
      <p:ext uri="{BB962C8B-B14F-4D97-AF65-F5344CB8AC3E}">
        <p14:creationId xmlns:p14="http://schemas.microsoft.com/office/powerpoint/2010/main" val="3981207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642934"/>
            <a:ext cx="8370888" cy="313932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Vedremo come il disegno infantile - e, soprattutto, le opere più creative dei primi sette, otto anni – non è sempre stato adeguatamente apprezzato da coloro, pedagogisti, psicologi, educatori che si occupano dell’infanzia, tanto che si trovano quasi più detrattori che estimatori. Esso è stato invece ampiamente riscattato e giudicato con ammirazione dai più grandi artisti del secolo ventesimo.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Sono infatti molti i pittori, da Kandinskij a Picasso, a Klee,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Matisse, Chagall, Mirò, Depero e altri ancora che si sono ispirati ad essi per molte delle loro opere e spesso hanno «copiato» intenzionalmente alcuni dettagli o delle invenzioni prospettiche infantili nei propri quadri.</a:t>
            </a:r>
          </a:p>
        </p:txBody>
      </p:sp>
    </p:spTree>
    <p:extLst>
      <p:ext uri="{BB962C8B-B14F-4D97-AF65-F5344CB8AC3E}">
        <p14:creationId xmlns:p14="http://schemas.microsoft.com/office/powerpoint/2010/main" val="1030840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412776"/>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L’influenza del «pensiero visivo» infantile sugli artisti del ventesimo secolo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La «scoperta del bambino» ha coinciso con la nascita e quasi il divampare delle cosiddette avanguardie artistiche del Novecento e si manifesta con colori accesi, contrasti violenti, immagini deformate.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Significativa, nella nostra ottica, è la successiva avanguardia </a:t>
            </a:r>
            <a:r>
              <a:rPr lang="it-IT" altLang="it-IT" dirty="0" err="1">
                <a:solidFill>
                  <a:prstClr val="black"/>
                </a:solidFill>
              </a:rPr>
              <a:t>Der</a:t>
            </a:r>
            <a:r>
              <a:rPr lang="it-IT" altLang="it-IT" dirty="0">
                <a:solidFill>
                  <a:prstClr val="black"/>
                </a:solidFill>
              </a:rPr>
              <a:t> </a:t>
            </a:r>
            <a:r>
              <a:rPr lang="it-IT" altLang="it-IT" dirty="0" err="1">
                <a:solidFill>
                  <a:prstClr val="black"/>
                </a:solidFill>
              </a:rPr>
              <a:t>Blaue</a:t>
            </a:r>
            <a:r>
              <a:rPr lang="it-IT" altLang="it-IT" dirty="0">
                <a:solidFill>
                  <a:prstClr val="black"/>
                </a:solidFill>
              </a:rPr>
              <a:t> Reiter (</a:t>
            </a:r>
            <a:r>
              <a:rPr lang="it-IT" altLang="it-IT" i="1" dirty="0">
                <a:solidFill>
                  <a:prstClr val="black"/>
                </a:solidFill>
              </a:rPr>
              <a:t>Il Cavaliere Azzurro</a:t>
            </a:r>
            <a:r>
              <a:rPr lang="it-IT" altLang="it-IT" dirty="0">
                <a:solidFill>
                  <a:prstClr val="black"/>
                </a:solidFill>
              </a:rPr>
              <a:t>) che si impone a monaco con l’</a:t>
            </a:r>
            <a:r>
              <a:rPr lang="it-IT" altLang="it-IT" i="1" dirty="0">
                <a:solidFill>
                  <a:prstClr val="black"/>
                </a:solidFill>
              </a:rPr>
              <a:t>Almanacco</a:t>
            </a:r>
            <a:r>
              <a:rPr lang="it-IT" altLang="it-IT" dirty="0">
                <a:solidFill>
                  <a:prstClr val="black"/>
                </a:solidFill>
              </a:rPr>
              <a:t> del 1912 e riunisce un gruppo di pittori attorno a Vasilij Kandinskij. Entrambe queste avanguardie avevano in comune la ricerca di un nuova pittura e di nuovi mezzi espressivi.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algn="just" eaLnBrk="1" hangingPunct="1">
              <a:defRPr/>
            </a:pPr>
            <a:r>
              <a:rPr lang="it-IT" altLang="it-IT" dirty="0">
                <a:solidFill>
                  <a:prstClr val="black"/>
                </a:solidFill>
              </a:rPr>
              <a:t>Le nuove tendenze pittoriche erano state certamente influenzate dalla psicoanalisi e dalle teorie di Freud sull’inconscio: le avanguardie artistiche nascono e si sviluppano in primo luogo nei paesi di lingua tedesca. Proprio in Germania si era già manifestato in modo ufficiale l’interesse per i disegni dei bambini.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3293053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1243597"/>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 i tanti pittori affascinati e influenzati dal disegno infantile,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Vasilij Kandinskij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(1866-1944) ha certamente avuto un posto di primo piano, con i suoi dipinti, nella diffusione dell’interesse dei pittori per il mondo infantile, non ancora contaminato dall’educazione artistica imposta dagli adulti.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lvl="0" algn="just" eaLnBrk="1" hangingPunct="1">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suo parere il bambino sapeva guardare la realtà «con occhi nuovi» e percepiva le cose nella loro essenza. Egli stesso, interessato alla cultura primitiva e all’arte popolare russa ed al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racconto favoloso</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aveva raccolto assieme alla pittrice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Gabriele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Münter</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una notevole collezione di disegni infantili, di cui apprezzava soprattutto la «spinta spirituale intatta, e l’interiorità espressa attraverso l’immagine». Pubblicava spesso i disegni dei bambini a tutta pagina sul suo </a:t>
            </a:r>
            <a:r>
              <a:rPr lang="it-IT" altLang="it-IT" i="1" dirty="0">
                <a:solidFill>
                  <a:prstClr val="black"/>
                </a:solidFill>
              </a:rPr>
              <a:t>Almanacco</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dandogli la medesima importanza attribuita agli artisti adulti.</a:t>
            </a:r>
          </a:p>
          <a:p>
            <a:pPr lvl="0" algn="just" eaLnBrk="1" hangingPunct="1">
              <a:defRPr/>
            </a:pPr>
            <a:endParaRPr lang="it-IT" altLang="it-IT" dirty="0">
              <a:solidFill>
                <a:prstClr val="black"/>
              </a:solidFill>
            </a:endParaRPr>
          </a:p>
          <a:p>
            <a:pPr lvl="0" algn="just" eaLnBrk="1" hangingPunct="1">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evidente l’attenzione dedicata da molti artisti dei movimenti di avanguardia, come detto soprattutto in Germania e Francia, che hanno subito l’influenza del disegno infantile e ne hanno tratto ispirazione per i loro quadri. </a:t>
            </a:r>
          </a:p>
        </p:txBody>
      </p:sp>
    </p:spTree>
    <p:extLst>
      <p:ext uri="{BB962C8B-B14F-4D97-AF65-F5344CB8AC3E}">
        <p14:creationId xmlns:p14="http://schemas.microsoft.com/office/powerpoint/2010/main" val="2324885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1916832"/>
            <a:ext cx="8359775" cy="3662541"/>
          </a:xfrm>
          <a:prstGeom prst="rect">
            <a:avLst/>
          </a:prstGeom>
        </p:spPr>
        <p:txBody>
          <a:bodyPr wrap="square">
            <a:spAutoFit/>
          </a:bodyPr>
          <a:lstStyle/>
          <a:p>
            <a:pPr algn="just" eaLnBrk="1" hangingPunct="1"/>
            <a:r>
              <a:rPr lang="it-IT" altLang="it-IT" dirty="0"/>
              <a:t>Il disegno infantile ha ormai una lunga storia, iniziata </a:t>
            </a:r>
            <a:r>
              <a:rPr lang="it-IT" altLang="it-IT" dirty="0" smtClean="0"/>
              <a:t>oltre cento </a:t>
            </a:r>
            <a:r>
              <a:rPr lang="it-IT" altLang="it-IT" dirty="0"/>
              <a:t>anni addietro da un italiano, </a:t>
            </a:r>
            <a:r>
              <a:rPr lang="it-IT" altLang="it-IT" b="1" dirty="0"/>
              <a:t>Corrado Ricci </a:t>
            </a:r>
            <a:r>
              <a:rPr lang="it-IT" altLang="it-IT" dirty="0"/>
              <a:t>(storico dell’arte e archeologo), che nel 1887 aveva pubblicato un libro intitolato </a:t>
            </a:r>
            <a:r>
              <a:rPr lang="it-IT" altLang="it-IT" i="1" dirty="0"/>
              <a:t>L’arte dei bambini</a:t>
            </a:r>
            <a:r>
              <a:rPr lang="it-IT" altLang="it-IT" dirty="0"/>
              <a:t>, con un’ampia raccolta di disegni.</a:t>
            </a:r>
          </a:p>
          <a:p>
            <a:pPr eaLnBrk="1" hangingPunct="1"/>
            <a:endParaRPr lang="it-IT" altLang="it-IT" dirty="0"/>
          </a:p>
          <a:p>
            <a:pPr algn="just" eaLnBrk="1" hangingPunct="1"/>
            <a:r>
              <a:rPr lang="it-IT" altLang="it-IT" dirty="0"/>
              <a:t>L’opera pionieristica di Ricci, anche per la sua ampia documentazione, viene citata ormai da tutti gli psicologi e da coloro che, a livello intenzionale, si occupano di espressioni grafiche infantili.</a:t>
            </a:r>
          </a:p>
          <a:p>
            <a:pPr eaLnBrk="1" hangingPunct="1"/>
            <a:endParaRPr lang="it-IT" altLang="it-IT" dirty="0"/>
          </a:p>
          <a:p>
            <a:pPr algn="just" eaLnBrk="1" hangingPunct="1"/>
            <a:r>
              <a:rPr lang="it-IT" altLang="it-IT" dirty="0"/>
              <a:t>Il vero antesignano, però, potrebbe essere considerato un altro italiano, il pittore </a:t>
            </a:r>
            <a:r>
              <a:rPr lang="it-IT" altLang="it-IT" b="1" dirty="0"/>
              <a:t>Giovanni Francesco Caroto </a:t>
            </a:r>
            <a:r>
              <a:rPr lang="it-IT" altLang="it-IT" dirty="0"/>
              <a:t>(1480–1555), che aveva dipinto un quadro, esposto al museo di Castelvecchio (Verona), intitolato </a:t>
            </a:r>
            <a:r>
              <a:rPr lang="it-IT" altLang="it-IT" i="1" dirty="0"/>
              <a:t>Fanciullo con disegno di pupazzo (1520)</a:t>
            </a:r>
            <a:r>
              <a:rPr lang="it-IT" altLang="it-IT" dirty="0"/>
              <a:t>.</a:t>
            </a:r>
          </a:p>
          <a:p>
            <a:pPr eaLnBrk="1" hangingPunct="1"/>
            <a:r>
              <a:rPr lang="it-IT" altLang="it-IT" sz="1600" dirty="0"/>
              <a:t> </a:t>
            </a:r>
            <a:endParaRPr lang="it-IT" dirty="0"/>
          </a:p>
        </p:txBody>
      </p:sp>
    </p:spTree>
    <p:extLst>
      <p:ext uri="{BB962C8B-B14F-4D97-AF65-F5344CB8AC3E}">
        <p14:creationId xmlns:p14="http://schemas.microsoft.com/office/powerpoint/2010/main" val="2949714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206429"/>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Tuttavia – e questo aspetto richiama l’attenzione sulla ricchezza interiore e sulla creatività sia del bambino che disegna, sia dell’artista che dipinge – appare chiaro che i diversi pittori adulti hanno colto spunti molto differenti dai disegni dei bambini, a seconda della propria personalità e dei dettagli o degli stili che più li avevano colpiti nell’espressione grafica del bambino.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Un ulteriore aspetto emblematico è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contrasto nell’atteggiamento fra questi grandi artisti e gli esperti dello sviluppo cognitivo (compreso quello relativo allo sviluppo delle capacità di disegnare).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pittori attribuiscono apprezzamento entusiasta alle particolarità del disegno infantile di cui ammirano la creatività e le invenzioni stilistiche e prospettiche mentre dall’altro lato gli educatori e gli psicologi, nella maggior parte dei casi con giudizi negativi, marcatamente adulto-centrati considerano le invenzioni e la creatività infantili come una deplorevole conferma della puerilità, dalla quale i bambini si sarebbero liberati soltanto con un lungo percorso di perfezione del pensiero logico adulto.</a:t>
            </a:r>
          </a:p>
        </p:txBody>
      </p:sp>
    </p:spTree>
    <p:extLst>
      <p:ext uri="{BB962C8B-B14F-4D97-AF65-F5344CB8AC3E}">
        <p14:creationId xmlns:p14="http://schemas.microsoft.com/office/powerpoint/2010/main" val="4294478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582340"/>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molti pittori estimatori del disegno infantile mentre manifestavano il rifiuto delle convenzioni pittoriche e la ricerca di nuove vie di espressione artistica, mostravano la loro ammirazione estetica non solo con gli scritti, ma addirittura «copiando», vale a dire inserendo con varie modalità nei propri quadri, qualche particolarità grafica tipica dell’infanzia.</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volte quasi come una preziosa «citazione», e come un arricchimento, una manifestazione della loro personalità e della creatività artistica.</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Metteremo dunque a confronto qualche dipinto di celebri pittori del ventesimo secolo con i disegni spontanei dei bambini, perché possiamo valutare le opere e le caratteristiche degli uni e degli altri.</a:t>
            </a:r>
          </a:p>
        </p:txBody>
      </p:sp>
    </p:spTree>
    <p:extLst>
      <p:ext uri="{BB962C8B-B14F-4D97-AF65-F5344CB8AC3E}">
        <p14:creationId xmlns:p14="http://schemas.microsoft.com/office/powerpoint/2010/main" val="2813263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229766"/>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Iniziamo proprio da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Vasilij Kandinskij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(1866-1944)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 appare affascinato soprattutto dallo sguardo fresco, nuovo, con cui i bambini guardano e ritraggono il mondo , vale a dire quell’esperienza del vedere le cose che gli adulti hanno perduto e non sanno più percepire. Il guardare le cose con occhi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insoliti</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la loro trasposizione nello stile espressivo infantile, porta infatti con sé qualcosa di invisibile: è la musica interiore che trova il modo di esprimersi.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Nelle «Composizioni» </a:t>
            </a:r>
            <a:r>
              <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a:t>
            </a: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nelle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«Impressioni» del pittore si trovano spesso, ad esempio, le linee a zig-zag, i cerchi o i quadrati, le figure volutamente appena abbozzate che mostrano un rapporto diretto, intenzionale, con il disegno infantile, attraverso i molteplici punti di vista inventati, e il disinteresse per qualsiasi tentativo di introdurre piani prospettici. E ancora, talvolta, quelle figure leggere appena delineate, che fluttuano nello spazio senza alcun ancoraggio.</a:t>
            </a:r>
          </a:p>
          <a:p>
            <a:pPr algn="just" eaLnBrk="1" hangingPunct="1">
              <a:defRPr/>
            </a:pPr>
            <a:endParaRPr lang="it-IT" altLang="it-IT" dirty="0">
              <a:solidFill>
                <a:prstClr val="black"/>
              </a:solidFill>
            </a:endParaRPr>
          </a:p>
          <a:p>
            <a:pPr algn="just" eaLnBrk="1" hangingPunct="1">
              <a:defRPr/>
            </a:pPr>
            <a:r>
              <a:rPr lang="it-IT" altLang="it-IT" dirty="0">
                <a:solidFill>
                  <a:prstClr val="black"/>
                </a:solidFill>
              </a:rPr>
              <a:t>Si vedano per un confronto il quadro di Kandinskij </a:t>
            </a:r>
            <a:r>
              <a:rPr lang="it-IT" altLang="it-IT" i="1" dirty="0">
                <a:solidFill>
                  <a:prstClr val="black"/>
                </a:solidFill>
              </a:rPr>
              <a:t>Impressione III (Concerto) </a:t>
            </a:r>
            <a:r>
              <a:rPr lang="it-IT" altLang="it-IT" dirty="0">
                <a:solidFill>
                  <a:prstClr val="black"/>
                </a:solidFill>
              </a:rPr>
              <a:t>e il disegno di Giacomo (anni 4)</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2066420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488742" y="1772281"/>
            <a:ext cx="3075145" cy="2677656"/>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Vasilij </a:t>
            </a:r>
            <a:r>
              <a:rPr kumimoji="0" lang="it-IT" altLang="it-IT" sz="1400" b="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Kandinsckij</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Impressione III (Concerto) (1911). </a:t>
            </a:r>
          </a:p>
          <a:p>
            <a:pPr marL="0" marR="0" lvl="0" indent="0"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lang="it-IT" altLang="it-IT" sz="1400" dirty="0">
                <a:solidFill>
                  <a:prstClr val="black"/>
                </a:solidFill>
              </a:rPr>
              <a:t>Il quadro rappresenta alcune figure che sembrano fluttuare in uno spazio indefinito, con forme volutamente schematiche e </a:t>
            </a:r>
            <a:r>
              <a:rPr lang="it-IT" altLang="it-IT" sz="1400" dirty="0" err="1">
                <a:solidFill>
                  <a:prstClr val="black"/>
                </a:solidFill>
              </a:rPr>
              <a:t>ipersemplificate</a:t>
            </a:r>
            <a:r>
              <a:rPr lang="it-IT" altLang="it-IT" sz="1400" dirty="0">
                <a:solidFill>
                  <a:prstClr val="black"/>
                </a:solidFill>
              </a:rPr>
              <a:t>, e accentua l’attenzione sulla parte cromatica. </a:t>
            </a:r>
          </a:p>
          <a:p>
            <a:pPr marL="0" marR="0" lvl="0" indent="0" defTabSz="914400" rtl="0" eaLnBrk="1" fontAlgn="base" latinLnBrk="0" hangingPunct="1">
              <a:lnSpc>
                <a:spcPct val="100000"/>
              </a:lnSpc>
              <a:spcBef>
                <a:spcPct val="0"/>
              </a:spcBef>
              <a:spcAft>
                <a:spcPct val="0"/>
              </a:spcAft>
              <a:buClrTx/>
              <a:buSzTx/>
              <a:buFontTx/>
              <a:buNone/>
              <a:tabLst/>
              <a:defRPr/>
            </a:pPr>
            <a:r>
              <a:rPr lang="it-IT" altLang="it-IT" sz="1400" dirty="0">
                <a:solidFill>
                  <a:prstClr val="black"/>
                </a:solidFill>
              </a:rPr>
              <a:t>Il dipinto è da porre a confronto con il disegno di Giacomo (anni 4) figura successiva</a:t>
            </a:r>
            <a:endParaRPr kumimoji="0" 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a16="http://schemas.microsoft.com/office/drawing/2014/main" xmlns="" id="{BFD62ED4-B708-4256-9775-0FE3381ACD87}"/>
              </a:ext>
            </a:extLst>
          </p:cNvPr>
          <p:cNvPicPr>
            <a:picLocks noChangeAspect="1"/>
          </p:cNvPicPr>
          <p:nvPr/>
        </p:nvPicPr>
        <p:blipFill>
          <a:blip r:embed="rId3"/>
          <a:stretch>
            <a:fillRect/>
          </a:stretch>
        </p:blipFill>
        <p:spPr>
          <a:xfrm>
            <a:off x="3812577" y="1772281"/>
            <a:ext cx="5022501" cy="3810281"/>
          </a:xfrm>
          <a:prstGeom prst="rect">
            <a:avLst/>
          </a:prstGeom>
        </p:spPr>
      </p:pic>
    </p:spTree>
    <p:extLst>
      <p:ext uri="{BB962C8B-B14F-4D97-AF65-F5344CB8AC3E}">
        <p14:creationId xmlns:p14="http://schemas.microsoft.com/office/powerpoint/2010/main" val="2521451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556818" y="2177409"/>
            <a:ext cx="3075145" cy="2246769"/>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Giacomo (anni 4) disegna se stesso:</a:t>
            </a:r>
          </a:p>
          <a:p>
            <a:pPr marL="0" marR="0" lvl="0" indent="0"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noti la sua figura fluttuante, ridotta alle linee essenziali. La grande macchia gialla a destra rappresenta il sole. </a:t>
            </a:r>
          </a:p>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disegno è da mettere a confronto con il quadro di Kandinskij della figura precedente.</a:t>
            </a:r>
          </a:p>
          <a:p>
            <a:pPr marL="0" marR="0" lvl="0" indent="0"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p:txBody>
      </p:sp>
      <p:pic>
        <p:nvPicPr>
          <p:cNvPr id="2" name="Immagine 1">
            <a:extLst>
              <a:ext uri="{FF2B5EF4-FFF2-40B4-BE49-F238E27FC236}">
                <a16:creationId xmlns:a16="http://schemas.microsoft.com/office/drawing/2014/main" xmlns="" id="{99869E0D-C51A-49AB-AAC0-206C4ECF155F}"/>
              </a:ext>
            </a:extLst>
          </p:cNvPr>
          <p:cNvPicPr>
            <a:picLocks noChangeAspect="1"/>
          </p:cNvPicPr>
          <p:nvPr/>
        </p:nvPicPr>
        <p:blipFill>
          <a:blip r:embed="rId3"/>
          <a:stretch>
            <a:fillRect/>
          </a:stretch>
        </p:blipFill>
        <p:spPr>
          <a:xfrm>
            <a:off x="4159362" y="2203684"/>
            <a:ext cx="4668726" cy="3384000"/>
          </a:xfrm>
          <a:prstGeom prst="rect">
            <a:avLst/>
          </a:prstGeom>
        </p:spPr>
      </p:pic>
    </p:spTree>
    <p:extLst>
      <p:ext uri="{BB962C8B-B14F-4D97-AF65-F5344CB8AC3E}">
        <p14:creationId xmlns:p14="http://schemas.microsoft.com/office/powerpoint/2010/main" val="1215835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076971"/>
            <a:ext cx="8370888" cy="535531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Paul Klee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(1879-1940) è un altro artista nelle cui opere è impossibile non riconoscere l’interesse suscitato dal disegno infantile, importante per lui anche a causa della sua storia personale.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Egli, negli anni 1898/1918, aveva infatti tenuto dei </a:t>
            </a:r>
            <a:r>
              <a:rPr lang="it-IT" altLang="it-IT" i="1" dirty="0">
                <a:solidFill>
                  <a:prstClr val="black"/>
                </a:solidFill>
              </a:rPr>
              <a:t>Diari</a:t>
            </a:r>
            <a:r>
              <a:rPr lang="it-IT" altLang="it-IT" dirty="0">
                <a:solidFill>
                  <a:prstClr val="black"/>
                </a:solidFill>
              </a:rPr>
              <a:t> pubblicati poi nel 1957 dai quali si hanno molte notizie sui suoi stessi disegni da bambino.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Rientrato nel 1902 da Roma scoprì, per caso, alcuni disegni che aveva fatto da bambino. Commosso per il ritrovamento li definì «la cosa più significativa fatta finora», esaltandone la peculiarità stilistica ed il carattere «naif». Nel 1911 gli fu finalmente chiaro quale valore attribuire a questi «primordi artistici» (così chiamava i suoi primi disegni) rispetto alle opere della maturità.</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Nei suoi quadri da adulto sono ricorrenti i cerchi, i sottili segni grafici, le figure stilizzate e filiformi con una grossa testa, e poi certe caratteristiche dei disegni infantili, come il «ribaltamento», o quei volti appena abbozzati; un certo uso del colore, una sorta di atmosfera infantile che gioca tra il reale e l’immaginario; talvolta il magico e l’onirico, che mescola le forme fantastiche con le zone cromatiche. </a:t>
            </a:r>
          </a:p>
        </p:txBody>
      </p:sp>
    </p:spTree>
    <p:extLst>
      <p:ext uri="{BB962C8B-B14F-4D97-AF65-F5344CB8AC3E}">
        <p14:creationId xmlns:p14="http://schemas.microsoft.com/office/powerpoint/2010/main" val="1276479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166842"/>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Klee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effettuò una ricerca sistematica delle proprie opere giovanili e delle modalità espressive figurative contenute in esse. Tale attività si sarebbe protratta per il resto dei suoi giorni, tanto che persino nei suoi ultimi disegni si conserva una traccia eloquente delle modalità rappresentative infantili.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Quando poi ebbe un figlio, Felix (nato nel 1907), si dedicò con passione alla sua educazione artistica e risulta chiaro come egli «attingesse alle possibilità espressive infantili e si impossessasse delle trovate di Felix. La forza e la violenza dell’infanzia continuarono ad operare come fonte di energia per il resto della sua vita.».</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Abbiamo già inserito uno dei dipinti di Klee (con il ribaltamento o rovesciamento o capovolgimento dell’edificio).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Facciamo ora il confronto tra un altro quadro di Klee, </a:t>
            </a:r>
            <a:r>
              <a:rPr lang="it-IT" altLang="it-IT" i="1" dirty="0" err="1">
                <a:solidFill>
                  <a:prstClr val="black"/>
                </a:solidFill>
              </a:rPr>
              <a:t>Schützen</a:t>
            </a:r>
            <a:r>
              <a:rPr lang="it-IT" altLang="it-IT" i="1" dirty="0">
                <a:solidFill>
                  <a:prstClr val="black"/>
                </a:solidFill>
              </a:rPr>
              <a:t> (Arcieri)</a:t>
            </a:r>
            <a:r>
              <a:rPr lang="it-IT" altLang="it-IT" dirty="0">
                <a:solidFill>
                  <a:prstClr val="black"/>
                </a:solidFill>
              </a:rPr>
              <a:t> da mettere a confronto con il disegno di Niccolò (4,11) </a:t>
            </a:r>
            <a:r>
              <a:rPr lang="it-IT" altLang="it-IT" i="1" dirty="0">
                <a:solidFill>
                  <a:prstClr val="black"/>
                </a:solidFill>
              </a:rPr>
              <a:t>Galeone pirata con i corsari che combattono</a:t>
            </a:r>
            <a:r>
              <a:rPr lang="it-IT" altLang="it-IT" dirty="0">
                <a:solidFill>
                  <a:prstClr val="black"/>
                </a:solidFill>
              </a:rPr>
              <a:t>. </a:t>
            </a:r>
          </a:p>
        </p:txBody>
      </p:sp>
    </p:spTree>
    <p:extLst>
      <p:ext uri="{BB962C8B-B14F-4D97-AF65-F5344CB8AC3E}">
        <p14:creationId xmlns:p14="http://schemas.microsoft.com/office/powerpoint/2010/main" val="1266300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502353" y="2053716"/>
            <a:ext cx="3075145"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Paul Klee,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Schützen</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(Arcieri) (1939).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notino le figure di Klee volutamente infantili e la somiglianza grafica degli arcieri con i corsari di Niccolò.</a:t>
            </a:r>
          </a:p>
        </p:txBody>
      </p:sp>
      <p:pic>
        <p:nvPicPr>
          <p:cNvPr id="2" name="Immagine 1">
            <a:extLst>
              <a:ext uri="{FF2B5EF4-FFF2-40B4-BE49-F238E27FC236}">
                <a16:creationId xmlns:a16="http://schemas.microsoft.com/office/drawing/2014/main" xmlns="" id="{79608821-93FB-4A69-9371-F99B5F4235D1}"/>
              </a:ext>
            </a:extLst>
          </p:cNvPr>
          <p:cNvPicPr>
            <a:picLocks noChangeAspect="1"/>
          </p:cNvPicPr>
          <p:nvPr/>
        </p:nvPicPr>
        <p:blipFill>
          <a:blip r:embed="rId3"/>
          <a:stretch>
            <a:fillRect/>
          </a:stretch>
        </p:blipFill>
        <p:spPr>
          <a:xfrm>
            <a:off x="4237402" y="2107427"/>
            <a:ext cx="4590686" cy="3170195"/>
          </a:xfrm>
          <a:prstGeom prst="rect">
            <a:avLst/>
          </a:prstGeom>
        </p:spPr>
      </p:pic>
    </p:spTree>
    <p:extLst>
      <p:ext uri="{BB962C8B-B14F-4D97-AF65-F5344CB8AC3E}">
        <p14:creationId xmlns:p14="http://schemas.microsoft.com/office/powerpoint/2010/main" val="141196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571350" y="2198506"/>
            <a:ext cx="3075145"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Niccolò (anni 4,11) raffigura il suo «Galeone pirata con i corsari che combattono», con intento narrativo:</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si</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racconta la battaglia mentre disegna. Si veda il quadro di Klee e gli arcieri.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a16="http://schemas.microsoft.com/office/drawing/2014/main" xmlns="" id="{D5DDD232-E889-4DAB-9AA2-923B74955FC2}"/>
              </a:ext>
            </a:extLst>
          </p:cNvPr>
          <p:cNvPicPr>
            <a:picLocks noChangeAspect="1"/>
          </p:cNvPicPr>
          <p:nvPr/>
        </p:nvPicPr>
        <p:blipFill>
          <a:blip r:embed="rId3"/>
          <a:stretch>
            <a:fillRect/>
          </a:stretch>
        </p:blipFill>
        <p:spPr>
          <a:xfrm>
            <a:off x="4407222" y="2228082"/>
            <a:ext cx="4291956" cy="3011685"/>
          </a:xfrm>
          <a:prstGeom prst="rect">
            <a:avLst/>
          </a:prstGeom>
        </p:spPr>
      </p:pic>
    </p:spTree>
    <p:extLst>
      <p:ext uri="{BB962C8B-B14F-4D97-AF65-F5344CB8AC3E}">
        <p14:creationId xmlns:p14="http://schemas.microsoft.com/office/powerpoint/2010/main" val="1782520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386556" y="1845865"/>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disegno di Niccolò si sviluppa attraverso la narrazione. Si tratta infatti di una vera e propria battaglia che il bambino racconta a se stesso mentre disegna, come se fosse una cronaca in diretta. Il sole, il cielo ed il mare blu costituiscono lo sfondo e un accenno di paesaggio. Il galeone è disegnato come se galleggiasse sull’acqua: altrimenti  se fosse immerso nell’acqua, sarebbe impossibile vedere elementi importanti come la carena e la chiglia della nave.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fenomeno della trasparenza è visibile anche grazie ai pesci che sguazzano nell’acqua (se non ci fossero i pesci, che mare sarebbe?).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Ricordiamo che proprio in un altro famoso quadro di Klee, intitolato)</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 favola dei tre pescatori (1938)</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si vedono i pesci in trasparenza dento l’acqua del mare.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290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2317413"/>
            <a:ext cx="4083257" cy="286232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colore rosso carota dei capelli del giovane sembra essere all’origine del cognome dell’autore e che si tratti quindi di un autoritratto dello stesso  pittore, di quando era più giovane: il quadro potrebbe rappresentare gli inizi della sua arte, con un disegno da bambino.</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495257" y="5251238"/>
            <a:ext cx="4572000" cy="73866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Giovanni Francesco Caroto (1480 – 1555)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Fanciullo con disegno di pupazzo (1520)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Museo di Castelvecchio, Verona </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a16="http://schemas.microsoft.com/office/drawing/2014/main" xmlns="" id="{B0448705-8449-4BA7-A5D8-89EBD5152D79}"/>
              </a:ext>
            </a:extLst>
          </p:cNvPr>
          <p:cNvPicPr>
            <a:picLocks noChangeAspect="1"/>
          </p:cNvPicPr>
          <p:nvPr/>
        </p:nvPicPr>
        <p:blipFill>
          <a:blip r:embed="rId3"/>
          <a:stretch>
            <a:fillRect/>
          </a:stretch>
        </p:blipFill>
        <p:spPr>
          <a:xfrm>
            <a:off x="4884530" y="1345902"/>
            <a:ext cx="3943558" cy="4644000"/>
          </a:xfrm>
          <a:prstGeom prst="rect">
            <a:avLst/>
          </a:prstGeom>
        </p:spPr>
      </p:pic>
    </p:spTree>
    <p:extLst>
      <p:ext uri="{BB962C8B-B14F-4D97-AF65-F5344CB8AC3E}">
        <p14:creationId xmlns:p14="http://schemas.microsoft.com/office/powerpoint/2010/main" val="2673480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1291868"/>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Autentiche e studiate copie dei disegni infantili sembrano talvolta i quadri di un altro grande pittore,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Jean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(1901-1985), che per tutta la sua vita artistica ha mantenuto una posizione anticulturale e che, partendo dalle caratteristiche tipiche del disegno infantile (deplorate dagli esperti), riusciva a dare un senso di festa e di particolare gaiezza alle proprie opere.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«insorge in maniera radicale contro la pittura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ufficilale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se la prende con la sacralizzazione della figura dell’artista, si rivolta contro i rappresentanti degli ambienti artistici omologati. Stando alle sue affermazioni, la cultura impoverisce, soffoca, livella, genera tenebre, per dirla in altri termini, la cultura è asfissiante»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Peiry</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2004, p. 60).</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 motivo infantile che sicuramente doveva piacere molto a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è uno di quelli tipici del cosiddetto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realismo intellettuale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cui, come abbiamo visto, il «cappello degli uomini è tangente alla testa o in aria al di sopra di essa». Confrontiamo il dipinto dell’artista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Trois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Voyageurs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assis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dans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le metrò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del 1943 con due disegni infantili riprodotti da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che abbiamo già visto.     </a:t>
            </a:r>
          </a:p>
        </p:txBody>
      </p:sp>
    </p:spTree>
    <p:extLst>
      <p:ext uri="{BB962C8B-B14F-4D97-AF65-F5344CB8AC3E}">
        <p14:creationId xmlns:p14="http://schemas.microsoft.com/office/powerpoint/2010/main" val="2501665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a16="http://schemas.microsoft.com/office/drawing/2014/main" xmlns="" id="{7C1ADD26-389C-415C-87DE-AC461F978567}"/>
              </a:ext>
            </a:extLst>
          </p:cNvPr>
          <p:cNvPicPr>
            <a:picLocks noChangeAspect="1"/>
          </p:cNvPicPr>
          <p:nvPr/>
        </p:nvPicPr>
        <p:blipFill>
          <a:blip r:embed="rId3"/>
          <a:stretch>
            <a:fillRect/>
          </a:stretch>
        </p:blipFill>
        <p:spPr>
          <a:xfrm>
            <a:off x="4052243" y="2072525"/>
            <a:ext cx="4775845" cy="3240000"/>
          </a:xfrm>
          <a:prstGeom prst="rect">
            <a:avLst/>
          </a:prstGeom>
        </p:spPr>
      </p:pic>
      <p:sp>
        <p:nvSpPr>
          <p:cNvPr id="5" name="Rettangolo 4">
            <a:extLst>
              <a:ext uri="{FF2B5EF4-FFF2-40B4-BE49-F238E27FC236}">
                <a16:creationId xmlns:a16="http://schemas.microsoft.com/office/drawing/2014/main" xmlns="" id="{F56EDAB0-2E24-4E37-9415-E3DCA274C0AC}"/>
              </a:ext>
            </a:extLst>
          </p:cNvPr>
          <p:cNvSpPr/>
          <p:nvPr/>
        </p:nvSpPr>
        <p:spPr>
          <a:xfrm>
            <a:off x="488743" y="2055195"/>
            <a:ext cx="3024336" cy="1815882"/>
          </a:xfrm>
          <a:prstGeom prst="rect">
            <a:avLst/>
          </a:prstGeom>
        </p:spPr>
        <p:txBody>
          <a:bodyPr wrap="square">
            <a:spAutoFit/>
          </a:bodyPr>
          <a:lstStyle/>
          <a:p>
            <a:pPr lvl="0" algn="just" eaLnBrk="1" hangingPunct="1">
              <a:defRPr/>
            </a:pPr>
            <a:r>
              <a:rPr lang="it-IT" altLang="it-IT" sz="1400" dirty="0">
                <a:solidFill>
                  <a:prstClr val="black"/>
                </a:solidFill>
              </a:rPr>
              <a:t>Didascalie e disegni sono tratti da </a:t>
            </a:r>
            <a:r>
              <a:rPr lang="it-IT" altLang="it-IT" sz="1400" dirty="0" err="1">
                <a:solidFill>
                  <a:prstClr val="black"/>
                </a:solidFill>
              </a:rPr>
              <a:t>Luquet</a:t>
            </a:r>
            <a:r>
              <a:rPr lang="it-IT" altLang="it-IT" sz="1400" dirty="0">
                <a:solidFill>
                  <a:prstClr val="black"/>
                </a:solidFill>
              </a:rPr>
              <a:t>: «Bavarese, 9 anni. Uomo, cappello tangente; corpo di profilo e piedi di profilo».</a:t>
            </a:r>
          </a:p>
          <a:p>
            <a:pPr lvl="0" algn="just" eaLnBrk="1" hangingPunct="1">
              <a:defRPr/>
            </a:pPr>
            <a:r>
              <a:rPr lang="it-IT" altLang="it-IT" sz="1400" dirty="0">
                <a:solidFill>
                  <a:prstClr val="black"/>
                </a:solidFill>
              </a:rPr>
              <a:t>«Bavarese Antonio (anni 5,1) il grande </a:t>
            </a:r>
            <a:r>
              <a:rPr lang="it-IT" altLang="it-IT" sz="1400" dirty="0" err="1">
                <a:solidFill>
                  <a:prstClr val="black"/>
                </a:solidFill>
              </a:rPr>
              <a:t>cap</a:t>
            </a:r>
            <a:r>
              <a:rPr lang="it-IT" altLang="it-IT" sz="1400" dirty="0">
                <a:solidFill>
                  <a:prstClr val="black"/>
                </a:solidFill>
              </a:rPr>
              <a:t>, 11 anni. Uomo, cappello tangente; raffigurazione delle guance».  </a:t>
            </a:r>
            <a:endParaRPr lang="it-IT" sz="1400" dirty="0">
              <a:solidFill>
                <a:prstClr val="black"/>
              </a:solidFill>
            </a:endParaRPr>
          </a:p>
        </p:txBody>
      </p:sp>
    </p:spTree>
    <p:extLst>
      <p:ext uri="{BB962C8B-B14F-4D97-AF65-F5344CB8AC3E}">
        <p14:creationId xmlns:p14="http://schemas.microsoft.com/office/powerpoint/2010/main" val="751523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488743" y="2778147"/>
            <a:ext cx="3075145" cy="203132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Jean </a:t>
            </a:r>
            <a:r>
              <a:rPr kumimoji="0" lang="it-IT" altLang="it-IT" sz="1400" b="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Trois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Voyageurs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assis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dans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le metro (1943)</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i="1"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 notare la rassomiglianza dei cappelli tangenti </a:t>
            </a:r>
            <a:r>
              <a:rPr kumimoji="0" lang="it-IT" altLang="it-IT"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alla </a:t>
            </a:r>
            <a:r>
              <a:rPr kumimoji="0" lang="it-IT" altLang="it-IT"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testa con </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disegni infantili della figura precedente.</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p:txBody>
      </p:sp>
      <p:pic>
        <p:nvPicPr>
          <p:cNvPr id="4" name="Immagine 3">
            <a:extLst>
              <a:ext uri="{FF2B5EF4-FFF2-40B4-BE49-F238E27FC236}">
                <a16:creationId xmlns:a16="http://schemas.microsoft.com/office/drawing/2014/main" xmlns="" id="{0F7FB166-5ED3-4AA8-9A11-01A8B7CE5C88}"/>
              </a:ext>
            </a:extLst>
          </p:cNvPr>
          <p:cNvPicPr>
            <a:picLocks noChangeAspect="1"/>
          </p:cNvPicPr>
          <p:nvPr/>
        </p:nvPicPr>
        <p:blipFill>
          <a:blip r:embed="rId3"/>
          <a:stretch>
            <a:fillRect/>
          </a:stretch>
        </p:blipFill>
        <p:spPr>
          <a:xfrm>
            <a:off x="4761349" y="1276522"/>
            <a:ext cx="4066739" cy="4932000"/>
          </a:xfrm>
          <a:prstGeom prst="rect">
            <a:avLst/>
          </a:prstGeom>
        </p:spPr>
      </p:pic>
    </p:spTree>
    <p:extLst>
      <p:ext uri="{BB962C8B-B14F-4D97-AF65-F5344CB8AC3E}">
        <p14:creationId xmlns:p14="http://schemas.microsoft.com/office/powerpoint/2010/main" val="2323059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386556" y="1658020"/>
            <a:ext cx="8370888"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particolare del «cappello tangente» si ritrova anche nei disegni di tanti altri bambini ad esempio quello già visto nella slide di pag. 7  e …</a:t>
            </a:r>
          </a:p>
        </p:txBody>
      </p:sp>
      <p:pic>
        <p:nvPicPr>
          <p:cNvPr id="2" name="Immagine 1">
            <a:extLst>
              <a:ext uri="{FF2B5EF4-FFF2-40B4-BE49-F238E27FC236}">
                <a16:creationId xmlns:a16="http://schemas.microsoft.com/office/drawing/2014/main" xmlns="" id="{C1073784-463B-489E-9755-E84F2E34B98A}"/>
              </a:ext>
            </a:extLst>
          </p:cNvPr>
          <p:cNvPicPr>
            <a:picLocks noChangeAspect="1"/>
          </p:cNvPicPr>
          <p:nvPr/>
        </p:nvPicPr>
        <p:blipFill>
          <a:blip r:embed="rId3"/>
          <a:stretch>
            <a:fillRect/>
          </a:stretch>
        </p:blipFill>
        <p:spPr>
          <a:xfrm>
            <a:off x="492408" y="2933672"/>
            <a:ext cx="4212701" cy="2981202"/>
          </a:xfrm>
          <a:prstGeom prst="rect">
            <a:avLst/>
          </a:prstGeom>
        </p:spPr>
      </p:pic>
      <p:sp>
        <p:nvSpPr>
          <p:cNvPr id="4" name="Rettangolo 3">
            <a:extLst>
              <a:ext uri="{FF2B5EF4-FFF2-40B4-BE49-F238E27FC236}">
                <a16:creationId xmlns:a16="http://schemas.microsoft.com/office/drawing/2014/main" xmlns="" id="{E7A47EC4-ECF8-41BE-A4F7-9E0780E487D6}"/>
              </a:ext>
            </a:extLst>
          </p:cNvPr>
          <p:cNvSpPr/>
          <p:nvPr/>
        </p:nvSpPr>
        <p:spPr>
          <a:xfrm>
            <a:off x="5238750" y="5392230"/>
            <a:ext cx="3589338" cy="523220"/>
          </a:xfrm>
          <a:prstGeom prst="rect">
            <a:avLst/>
          </a:prstGeom>
        </p:spPr>
        <p:txBody>
          <a:bodyPr wrap="square">
            <a:spAutoFit/>
          </a:bodyPr>
          <a:lstStyle/>
          <a:p>
            <a:pPr lvl="0" algn="just" eaLnBrk="1" hangingPunct="1">
              <a:defRPr/>
            </a:pPr>
            <a:r>
              <a:rPr lang="it-IT" altLang="it-IT" sz="1400" dirty="0">
                <a:solidFill>
                  <a:prstClr val="black"/>
                </a:solidFill>
              </a:rPr>
              <a:t>Antonio (anni 5,1) il grande cappello è «in aria al di sopra della testa». </a:t>
            </a:r>
            <a:endParaRPr lang="it-IT" sz="1400" dirty="0">
              <a:solidFill>
                <a:prstClr val="black"/>
              </a:solidFill>
            </a:endParaRPr>
          </a:p>
        </p:txBody>
      </p:sp>
    </p:spTree>
    <p:extLst>
      <p:ext uri="{BB962C8B-B14F-4D97-AF65-F5344CB8AC3E}">
        <p14:creationId xmlns:p14="http://schemas.microsoft.com/office/powerpoint/2010/main" val="3738311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386556" y="1658020"/>
            <a:ext cx="8370888" cy="36933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Mohamed (anni 5,3)</a:t>
            </a:r>
          </a:p>
        </p:txBody>
      </p:sp>
      <p:sp>
        <p:nvSpPr>
          <p:cNvPr id="4" name="Rettangolo 3">
            <a:extLst>
              <a:ext uri="{FF2B5EF4-FFF2-40B4-BE49-F238E27FC236}">
                <a16:creationId xmlns:a16="http://schemas.microsoft.com/office/drawing/2014/main" xmlns="" id="{E7A47EC4-ECF8-41BE-A4F7-9E0780E487D6}"/>
              </a:ext>
            </a:extLst>
          </p:cNvPr>
          <p:cNvSpPr/>
          <p:nvPr/>
        </p:nvSpPr>
        <p:spPr>
          <a:xfrm>
            <a:off x="596009" y="5123422"/>
            <a:ext cx="3401862" cy="954107"/>
          </a:xfrm>
          <a:prstGeom prst="rect">
            <a:avLst/>
          </a:prstGeom>
        </p:spPr>
        <p:txBody>
          <a:bodyPr wrap="square">
            <a:spAutoFit/>
          </a:bodyPr>
          <a:lstStyle/>
          <a:p>
            <a:pPr lvl="0" algn="just" eaLnBrk="1" hangingPunct="1">
              <a:defRPr/>
            </a:pPr>
            <a:r>
              <a:rPr lang="it-IT" altLang="it-IT" sz="1400" dirty="0">
                <a:solidFill>
                  <a:prstClr val="black"/>
                </a:solidFill>
              </a:rPr>
              <a:t>Mohamed (anni 5,3).</a:t>
            </a:r>
          </a:p>
          <a:p>
            <a:pPr lvl="0" algn="just" eaLnBrk="1" hangingPunct="1">
              <a:defRPr/>
            </a:pPr>
            <a:r>
              <a:rPr lang="it-IT" altLang="it-IT" sz="1400" dirty="0">
                <a:solidFill>
                  <a:prstClr val="black"/>
                </a:solidFill>
              </a:rPr>
              <a:t>Disegna un mostro che ha sognato. Il cappello è posto tangenzialmente al capo. </a:t>
            </a:r>
            <a:endParaRPr lang="it-IT" sz="1400" dirty="0">
              <a:solidFill>
                <a:prstClr val="black"/>
              </a:solidFill>
            </a:endParaRPr>
          </a:p>
        </p:txBody>
      </p:sp>
      <p:pic>
        <p:nvPicPr>
          <p:cNvPr id="5" name="Immagine 4">
            <a:extLst>
              <a:ext uri="{FF2B5EF4-FFF2-40B4-BE49-F238E27FC236}">
                <a16:creationId xmlns:a16="http://schemas.microsoft.com/office/drawing/2014/main" xmlns="" id="{BCE44FCA-D2B9-4604-9B6B-D37B849564FE}"/>
              </a:ext>
            </a:extLst>
          </p:cNvPr>
          <p:cNvPicPr>
            <a:picLocks noChangeAspect="1"/>
          </p:cNvPicPr>
          <p:nvPr/>
        </p:nvPicPr>
        <p:blipFill>
          <a:blip r:embed="rId3"/>
          <a:stretch>
            <a:fillRect/>
          </a:stretch>
        </p:blipFill>
        <p:spPr>
          <a:xfrm>
            <a:off x="4427984" y="1190151"/>
            <a:ext cx="3401863" cy="4956478"/>
          </a:xfrm>
          <a:prstGeom prst="rect">
            <a:avLst/>
          </a:prstGeom>
        </p:spPr>
      </p:pic>
    </p:spTree>
    <p:extLst>
      <p:ext uri="{BB962C8B-B14F-4D97-AF65-F5344CB8AC3E}">
        <p14:creationId xmlns:p14="http://schemas.microsoft.com/office/powerpoint/2010/main" val="1748749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2452127"/>
            <a:ext cx="8370888" cy="286232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Appare evidente, osservando i suoi quadri, che a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piacevano</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molto anche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le fisionomie fantasiose delle figure, le sproporzioni, la trasparenza degli esseri viventi. E ancora, l’uso dello spazio, con le molteplicità dei punti di vista, le sovrapposizioni dei piani, il ribaltamento.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lvl="0" algn="just" eaLnBrk="1" hangingPunct="1">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«Come il bambino che gioisce del gesto, della macchia, del segno, l’artista trae un profondo godimento nel manipolare diverse sostanze insolite e mostra un evidente piacere per le composizioni maculate, trasformando il suo atelier in un laboratorio di esperimenti </a:t>
            </a:r>
            <a:r>
              <a:rPr lang="it-IT" altLang="it-IT" dirty="0">
                <a:solidFill>
                  <a:prstClr val="black"/>
                </a:solidFill>
              </a:rPr>
              <a:t>congrui» (</a:t>
            </a:r>
            <a:r>
              <a:rPr lang="it-IT" altLang="it-IT" dirty="0" err="1">
                <a:solidFill>
                  <a:prstClr val="black"/>
                </a:solidFill>
              </a:rPr>
              <a:t>Peiry</a:t>
            </a:r>
            <a:r>
              <a:rPr lang="it-IT" altLang="it-IT" dirty="0">
                <a:solidFill>
                  <a:prstClr val="black"/>
                </a:solidFill>
              </a:rPr>
              <a:t>, 2004, p. 62).</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583670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1261300"/>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Citiamo ancora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Joan Mirò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(1893-1983), considerato da molti critici d’arte come un «eterno bambino» che forse, proprio per questo, non aveva bisogno di attingere ai disegni dei bambini poiché, pur da adulto, riviveva perennemente la sua infanzia. Le sue opere sono sempre fiabesche e ludiche.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è conosciuto per i dipinti volutamente non rappresentativi, espressione di un astrattismo poetico o lirico, dove i colori assumono un ruolo determinante e le forme appaiono quasi fantasticamente deformate.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 «costante presenza dell’infanzia» lo riportava a ritornare «alla fonte primordiale dell’atto creativo, al gesto che per primo ha tracciato una linea, allo stupore che, per primo, ha colto e ammaliato i suoi stessi occhi di bambino nel </a:t>
            </a:r>
            <a:r>
              <a:rPr kumimoji="0" lang="it-IT" altLang="it-IT" sz="18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momento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cui veniva scoprendo le sue prime facoltà espressive: le prime rappresentazioni, le prime figurazioni. Dunque, è grazie all’attingimento vivificante alla propria infanzia che Joan Mirò ha potuto capire il suo stesso talento e ha saputo farsi artista» (Bellini, 2004, p. 80).    </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943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386556" y="1469600"/>
            <a:ext cx="8370888"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veda il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Personnages</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 mettere a confronto con il disegno di Gabriele (anni 5,5)</a:t>
            </a:r>
          </a:p>
        </p:txBody>
      </p:sp>
      <p:sp>
        <p:nvSpPr>
          <p:cNvPr id="4" name="Rettangolo 3">
            <a:extLst>
              <a:ext uri="{FF2B5EF4-FFF2-40B4-BE49-F238E27FC236}">
                <a16:creationId xmlns:a16="http://schemas.microsoft.com/office/drawing/2014/main" xmlns="" id="{E7A47EC4-ECF8-41BE-A4F7-9E0780E487D6}"/>
              </a:ext>
            </a:extLst>
          </p:cNvPr>
          <p:cNvSpPr/>
          <p:nvPr/>
        </p:nvSpPr>
        <p:spPr>
          <a:xfrm>
            <a:off x="5238750" y="4803624"/>
            <a:ext cx="3589338" cy="116955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Joan Mirò,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Personnage</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(1935)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confronti il dipinto dal tono ludico e suggestivo di Mirò con il disegno di Gabriele.</a:t>
            </a:r>
          </a:p>
        </p:txBody>
      </p:sp>
      <p:pic>
        <p:nvPicPr>
          <p:cNvPr id="5" name="Immagine 4">
            <a:extLst>
              <a:ext uri="{FF2B5EF4-FFF2-40B4-BE49-F238E27FC236}">
                <a16:creationId xmlns:a16="http://schemas.microsoft.com/office/drawing/2014/main" xmlns="" id="{BC752C97-33B4-4049-A114-010013E86202}"/>
              </a:ext>
            </a:extLst>
          </p:cNvPr>
          <p:cNvPicPr>
            <a:picLocks noChangeAspect="1"/>
          </p:cNvPicPr>
          <p:nvPr/>
        </p:nvPicPr>
        <p:blipFill>
          <a:blip r:embed="rId3"/>
          <a:stretch>
            <a:fillRect/>
          </a:stretch>
        </p:blipFill>
        <p:spPr>
          <a:xfrm>
            <a:off x="468313" y="2495298"/>
            <a:ext cx="4279763" cy="3420152"/>
          </a:xfrm>
          <a:prstGeom prst="rect">
            <a:avLst/>
          </a:prstGeom>
        </p:spPr>
      </p:pic>
    </p:spTree>
    <p:extLst>
      <p:ext uri="{BB962C8B-B14F-4D97-AF65-F5344CB8AC3E}">
        <p14:creationId xmlns:p14="http://schemas.microsoft.com/office/powerpoint/2010/main" val="1457655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386556" y="1469600"/>
            <a:ext cx="8370888"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veda il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Personnages</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 mettere a confronto con il disegno di Gabriele (anni 5,5)</a:t>
            </a:r>
          </a:p>
        </p:txBody>
      </p:sp>
      <p:sp>
        <p:nvSpPr>
          <p:cNvPr id="4" name="Rettangolo 3">
            <a:extLst>
              <a:ext uri="{FF2B5EF4-FFF2-40B4-BE49-F238E27FC236}">
                <a16:creationId xmlns:a16="http://schemas.microsoft.com/office/drawing/2014/main" xmlns="" id="{E7A47EC4-ECF8-41BE-A4F7-9E0780E487D6}"/>
              </a:ext>
            </a:extLst>
          </p:cNvPr>
          <p:cNvSpPr/>
          <p:nvPr/>
        </p:nvSpPr>
        <p:spPr>
          <a:xfrm>
            <a:off x="477600" y="4401680"/>
            <a:ext cx="3589338" cy="138499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Gabriele (anni 5,5)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L’albero è una sorta di «albero della cuccagna», con fiori e frutti. L’atmosfera complessiva è onirica, come quella che caratterizza i quadri di Mirò.</a:t>
            </a:r>
          </a:p>
        </p:txBody>
      </p:sp>
      <p:pic>
        <p:nvPicPr>
          <p:cNvPr id="2" name="Immagine 1">
            <a:extLst>
              <a:ext uri="{FF2B5EF4-FFF2-40B4-BE49-F238E27FC236}">
                <a16:creationId xmlns:a16="http://schemas.microsoft.com/office/drawing/2014/main" xmlns="" id="{BB3FA1ED-BF5A-4E5E-A58B-51DCD833B413}"/>
              </a:ext>
            </a:extLst>
          </p:cNvPr>
          <p:cNvPicPr>
            <a:picLocks noChangeAspect="1"/>
          </p:cNvPicPr>
          <p:nvPr/>
        </p:nvPicPr>
        <p:blipFill>
          <a:blip r:embed="rId3"/>
          <a:stretch>
            <a:fillRect/>
          </a:stretch>
        </p:blipFill>
        <p:spPr>
          <a:xfrm>
            <a:off x="4359184" y="2582675"/>
            <a:ext cx="4468904" cy="3204000"/>
          </a:xfrm>
          <a:prstGeom prst="rect">
            <a:avLst/>
          </a:prstGeom>
        </p:spPr>
      </p:pic>
    </p:spTree>
    <p:extLst>
      <p:ext uri="{BB962C8B-B14F-4D97-AF65-F5344CB8AC3E}">
        <p14:creationId xmlns:p14="http://schemas.microsoft.com/office/powerpoint/2010/main" val="2456685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2261364"/>
            <a:ext cx="8370888" cy="286232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fatto che alcuni oggetti del disegno del bambino appaiano in qualche modo incongrui, ad esempio il fiore in cima all’albero, di grandezza sproporzionata, introduce in qualche modo una sorta di «incantamento».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Così come pure la figura del bambino a fianco, sorridente e «fatto di luce», con le mani «piene» di dita che sembrano i raggi del sole, e con un oggetto non identificabile in mano, probabilmente un dono augurale.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L’atmosfera complessiva è onirica, proprio come quella che caratterizza i quadri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23450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70980" y="1759213"/>
            <a:ext cx="8370888" cy="397031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Quanto a </a:t>
            </a:r>
            <a:r>
              <a:rPr lang="it-IT" altLang="it-IT" b="1" dirty="0">
                <a:solidFill>
                  <a:prstClr val="black"/>
                </a:solidFill>
              </a:rPr>
              <a:t>Ricci</a:t>
            </a:r>
            <a:r>
              <a:rPr lang="it-IT" altLang="it-IT" dirty="0">
                <a:solidFill>
                  <a:prstClr val="black"/>
                </a:solidFill>
              </a:rPr>
              <a:t> la sua ricerca sull’arte dei bambini era dovuta, come egli stesso descrive, alla circostanza casuale di aver visto, in un giorno di pioggia, «una esposizione permanente letteraria e artistica di poco valore estetico, salvo per le opere degli espositori più piccoli».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Colpito dai disegni dei bambini, </a:t>
            </a:r>
            <a:r>
              <a:rPr lang="it-IT" altLang="it-IT" b="1" dirty="0">
                <a:solidFill>
                  <a:prstClr val="black"/>
                </a:solidFill>
              </a:rPr>
              <a:t>Ricci</a:t>
            </a:r>
            <a:r>
              <a:rPr lang="it-IT" altLang="it-IT" dirty="0">
                <a:solidFill>
                  <a:prstClr val="black"/>
                </a:solidFill>
              </a:rPr>
              <a:t>, che sarebbe poi diventato direttore di grandi musei come Brera e gli Uffizi, aveva quindi chiesto agli amici di raccogliere ed inviargli i disegni dei figli, richiesta poi allargata anche a varie scuole del Regno.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In questo contesto si afferma l’idea dell’arte </a:t>
            </a:r>
            <a:r>
              <a:rPr lang="it-IT" altLang="it-IT" i="1" dirty="0">
                <a:solidFill>
                  <a:prstClr val="black"/>
                </a:solidFill>
              </a:rPr>
              <a:t>ingenua</a:t>
            </a:r>
            <a:r>
              <a:rPr lang="it-IT" altLang="it-IT" dirty="0">
                <a:solidFill>
                  <a:prstClr val="black"/>
                </a:solidFill>
              </a:rPr>
              <a:t> dei bambini che </a:t>
            </a:r>
            <a:r>
              <a:rPr lang="it-IT" altLang="it-IT" u="sng" dirty="0">
                <a:solidFill>
                  <a:prstClr val="black"/>
                </a:solidFill>
              </a:rPr>
              <a:t>descrivono </a:t>
            </a:r>
            <a:r>
              <a:rPr lang="it-IT" altLang="it-IT" dirty="0">
                <a:solidFill>
                  <a:prstClr val="black"/>
                </a:solidFill>
              </a:rPr>
              <a:t>l’uomo e le cose invece di </a:t>
            </a:r>
            <a:r>
              <a:rPr lang="it-IT" altLang="it-IT" u="sng" dirty="0">
                <a:solidFill>
                  <a:prstClr val="black"/>
                </a:solidFill>
              </a:rPr>
              <a:t>riprodurle artisticamente</a:t>
            </a:r>
            <a:r>
              <a:rPr lang="it-IT" altLang="it-IT" dirty="0">
                <a:solidFill>
                  <a:prstClr val="black"/>
                </a:solidFill>
              </a:rPr>
              <a:t>, senza curarsi della risultanza ottica, visiva, come osservava lo stesso autore.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63149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1484784"/>
            <a:ext cx="8370888" cy="563231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 i tanti pittori possibili è d’obbligo citare ancora almeno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Henri Matisse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Marc Chagall</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anch’essi collegati in varia misura alle modalità dell’esprimersi infantile, per motivi che cambiano in rapporto alla diversa personalità dei due artisti.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 quanto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Henri</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Matisse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(1869-1954) si sia ispirato solo in certi periodi a particolari dettagli della grafica infantile, molti critici hanno fatto notare la sua vicinanza al mondo dell’infanzia. Fra gli altri aspetti, l’uso e l’importanza che egli attribuisce al colore puro, oppure la visione appiattita di certe figure , </a:t>
            </a:r>
            <a:r>
              <a:rPr kumimoji="0" lang="it-IT"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l’ostentata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ripetizione dei suoi soggetti e modelli, tipica del pittore, e infine quella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joie</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de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vivre</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 caratterizza la pittura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Matisse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Tutto ciò conferisce alla sua produzione una voluta levità che ricorda quella felice del bambino «preoperatorio», prima dei 7 anni, intento a creare un mondo che non conosce nessuna regola prospettica o che ne inventa di nuove ogni giorno. Del resto questo è esattamente ciò che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Matisse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ricercava, quando dichiarava con convinzione «Bisogna guardare tutta la vita con gli occhi dei bambini».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683181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68313" y="1484784"/>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Infine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Marc Chagall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(1887-1985), che sembra aver davvero guardato il mondo, per tutta la vita, con gli occhi da bambino: occhi grandi, sgranati come quelli dei bambini mentre ascoltano le fiabe, che piacciono tanto più quanto più sono fantastiche. Ma non sono soltanto i contenuti (o le narrazioni) dei suoi quadri, spesso ispirati dalle fiabe, dai miti e dalle leggende del popolo russo, a farlo apparire come un bambino sognante.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Certi aspetti dei dipinti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come le figure che volano o passeggiano in mezzo al cielo, che siano rabbini oppure innamorati, violinisti verdi o viola, o caproni, ricordano i disegni dei bambini, proprio là dove è possibile vedere figure disancorate da qualsiasi base terrena, da qualsiasi prospettiva, e proprio per questo onirici e attraenti.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Già abbiamo segnalato un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che riprende una raffigurazione tipica dell’infanzia, quella «trasparenza», con l’immagine festosa della cavalla incinta, nella cui pancia è ben visibile il puledrino (diapositiva pag. n. 11).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216137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2261364"/>
            <a:ext cx="8370888" cy="3416320"/>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un altro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intitolato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Maternità</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(1913), si osserva il fenomeno della «trasparenza» ma, sfidando tutte le leggi di natura, si vede anche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in piedi</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nel grembo materno, con i pantaloncini verdi.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Dipinti di questo tipo si trovano peraltro anche in alcuni grandi maestri del tardo Medioevo tedesco, che rappresentano la Madonna incinta, a colloquio con la madre di Giovanni Battista, anch’essa incinta. In questi quadri i due feti sembrano parlarsi fra loro proprio come le mamme.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Il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viene posto a confronto con il disegno «Maternità» di Fabrizio (anni 9,6)</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1974176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6" name="Rettangolo 5">
            <a:extLst>
              <a:ext uri="{FF2B5EF4-FFF2-40B4-BE49-F238E27FC236}">
                <a16:creationId xmlns:a16="http://schemas.microsoft.com/office/drawing/2014/main" xmlns="" id="{BB34A29B-5D80-4B5E-BC72-E4D932133A90}"/>
              </a:ext>
            </a:extLst>
          </p:cNvPr>
          <p:cNvSpPr/>
          <p:nvPr/>
        </p:nvSpPr>
        <p:spPr>
          <a:xfrm>
            <a:off x="1010758" y="1293530"/>
            <a:ext cx="3237392"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Marc Chagall</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Maternità (1913 ).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Stedelijk</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Museum</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Amsterdam</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a16="http://schemas.microsoft.com/office/drawing/2014/main" xmlns="" id="{CBBA7844-7776-46CD-9891-B8FA2C872396}"/>
              </a:ext>
            </a:extLst>
          </p:cNvPr>
          <p:cNvPicPr>
            <a:picLocks noChangeAspect="1"/>
          </p:cNvPicPr>
          <p:nvPr/>
        </p:nvPicPr>
        <p:blipFill>
          <a:blip r:embed="rId3"/>
          <a:stretch>
            <a:fillRect/>
          </a:stretch>
        </p:blipFill>
        <p:spPr>
          <a:xfrm>
            <a:off x="4666049" y="1293530"/>
            <a:ext cx="2952665" cy="4932000"/>
          </a:xfrm>
          <a:prstGeom prst="rect">
            <a:avLst/>
          </a:prstGeom>
        </p:spPr>
      </p:pic>
    </p:spTree>
    <p:extLst>
      <p:ext uri="{BB962C8B-B14F-4D97-AF65-F5344CB8AC3E}">
        <p14:creationId xmlns:p14="http://schemas.microsoft.com/office/powerpoint/2010/main" val="2332697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6" name="Rettangolo 5">
            <a:extLst>
              <a:ext uri="{FF2B5EF4-FFF2-40B4-BE49-F238E27FC236}">
                <a16:creationId xmlns:a16="http://schemas.microsoft.com/office/drawing/2014/main" xmlns="" id="{BB34A29B-5D80-4B5E-BC72-E4D932133A90}"/>
              </a:ext>
            </a:extLst>
          </p:cNvPr>
          <p:cNvSpPr/>
          <p:nvPr/>
        </p:nvSpPr>
        <p:spPr>
          <a:xfrm>
            <a:off x="1010758" y="1516771"/>
            <a:ext cx="3237392"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Fabbrizio</a:t>
            </a: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(anni 9,6)</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Rappresenta se stesso nel disegno «Dov’ero io prima di nascere». </a:t>
            </a:r>
          </a:p>
        </p:txBody>
      </p:sp>
      <p:pic>
        <p:nvPicPr>
          <p:cNvPr id="2" name="Immagine 1">
            <a:extLst>
              <a:ext uri="{FF2B5EF4-FFF2-40B4-BE49-F238E27FC236}">
                <a16:creationId xmlns:a16="http://schemas.microsoft.com/office/drawing/2014/main" xmlns="" id="{706170BA-3EC9-4072-8BE7-6AB13B10078D}"/>
              </a:ext>
            </a:extLst>
          </p:cNvPr>
          <p:cNvPicPr>
            <a:picLocks noChangeAspect="1"/>
          </p:cNvPicPr>
          <p:nvPr/>
        </p:nvPicPr>
        <p:blipFill>
          <a:blip r:embed="rId3"/>
          <a:stretch>
            <a:fillRect/>
          </a:stretch>
        </p:blipFill>
        <p:spPr>
          <a:xfrm>
            <a:off x="4603637" y="1442525"/>
            <a:ext cx="3185107" cy="4500000"/>
          </a:xfrm>
          <a:prstGeom prst="rect">
            <a:avLst/>
          </a:prstGeom>
        </p:spPr>
      </p:pic>
    </p:spTree>
    <p:extLst>
      <p:ext uri="{BB962C8B-B14F-4D97-AF65-F5344CB8AC3E}">
        <p14:creationId xmlns:p14="http://schemas.microsoft.com/office/powerpoint/2010/main" val="24244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845865"/>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Lo studioso europeo più conosciuto del disegno infantile è tuttavia </a:t>
            </a:r>
            <a:r>
              <a:rPr lang="it-IT" altLang="it-IT" b="1" dirty="0">
                <a:solidFill>
                  <a:prstClr val="black"/>
                </a:solidFill>
              </a:rPr>
              <a:t>Georges-Henri </a:t>
            </a:r>
            <a:r>
              <a:rPr lang="it-IT" altLang="it-IT" b="1" dirty="0" err="1">
                <a:solidFill>
                  <a:prstClr val="black"/>
                </a:solidFill>
              </a:rPr>
              <a:t>Luquet</a:t>
            </a:r>
            <a:r>
              <a:rPr lang="it-IT" altLang="it-IT" dirty="0">
                <a:solidFill>
                  <a:prstClr val="black"/>
                </a:solidFill>
              </a:rPr>
              <a:t> che ha ottenuto la fama con il suo secondo libro, </a:t>
            </a:r>
            <a:r>
              <a:rPr lang="it-IT" altLang="it-IT" i="1" dirty="0">
                <a:solidFill>
                  <a:prstClr val="black"/>
                </a:solidFill>
              </a:rPr>
              <a:t>Il disegno infantile</a:t>
            </a:r>
            <a:r>
              <a:rPr lang="it-IT" altLang="it-IT" dirty="0">
                <a:solidFill>
                  <a:prstClr val="black"/>
                </a:solidFill>
              </a:rPr>
              <a:t>, del 1927.</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Egli distingueva quattro fasi del disegno infantile, ognuna caratterizzata da una particolare forma di «realismo»: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fortuito</a:t>
            </a: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mancato </a:t>
            </a: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intellettuale</a:t>
            </a: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visivo</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482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57200" y="1845865"/>
            <a:ext cx="8370888" cy="3693319"/>
          </a:xfrm>
          <a:prstGeom prst="rect">
            <a:avLst/>
          </a:prstGeom>
        </p:spPr>
        <p:txBody>
          <a:bodyPr wrap="square">
            <a:spAutoFit/>
          </a:bodyPr>
          <a:lstStyle/>
          <a:p>
            <a:pPr algn="just" eaLnBrk="1" hangingPunct="1">
              <a:defRPr/>
            </a:pPr>
            <a:r>
              <a:rPr lang="it-IT" altLang="it-IT" dirty="0"/>
              <a:t>La prima fase è quella del</a:t>
            </a:r>
            <a:r>
              <a:rPr lang="it-IT" altLang="it-IT" b="1" i="1" dirty="0">
                <a:solidFill>
                  <a:srgbClr val="0000FF"/>
                </a:solidFill>
              </a:rPr>
              <a:t> Realismo fortuito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disegna per imitare gli adulti ma ben presto, grazie alla sua immaginazione, egli scorge certe rassomiglianze tra il suo disegno e un qualche oggetto e, a posteriori, interpreta il proprio tracciato come una rappresentazione di quel dato oggetto.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algn="just" eaLnBrk="1" hangingPunct="1">
              <a:defRPr/>
            </a:pPr>
            <a:r>
              <a:rPr lang="it-IT" altLang="it-IT" dirty="0"/>
              <a:t>Si prosegue con la  seconda fase detta del </a:t>
            </a:r>
            <a:r>
              <a:rPr lang="it-IT" altLang="it-IT" b="1" i="1" dirty="0">
                <a:solidFill>
                  <a:srgbClr val="0000FF"/>
                </a:solidFill>
              </a:rPr>
              <a:t>Realismo mancato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eseguirà i propri disegni con maggiore intenzionalità, tuttavia egli non è del tutto padrone dei movimenti della mano, la sua attenzione è discontinua e trascura i dettagli.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parla di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maldestrezza</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grafica» che conduce a disegnare ogni particolare per se stesso e non in relazione al resto del disegno.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7786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511541" y="2092746"/>
            <a:ext cx="3736609" cy="2308324"/>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Esempi classici della seconda fase sono quei disegni in cui dal rotondo del volto partono direttamente gambe e braccia, magari filamentose, mentre il cappello è disegnato separato e ben al di sopra della testa.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a16="http://schemas.microsoft.com/office/drawing/2014/main" xmlns="" id="{BB34A29B-5D80-4B5E-BC72-E4D932133A90}"/>
              </a:ext>
            </a:extLst>
          </p:cNvPr>
          <p:cNvSpPr/>
          <p:nvPr/>
        </p:nvSpPr>
        <p:spPr>
          <a:xfrm>
            <a:off x="4572000" y="5135885"/>
            <a:ext cx="4263906" cy="73866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Antonio (anni 5,1) il grande cappello è «in aria al di sopra della testa». Si veda, più avanti, il quadro di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a16="http://schemas.microsoft.com/office/drawing/2014/main" xmlns="" id="{9B4BB855-A1AF-487C-871C-260246AAB371}"/>
              </a:ext>
            </a:extLst>
          </p:cNvPr>
          <p:cNvPicPr>
            <a:picLocks noChangeAspect="1"/>
          </p:cNvPicPr>
          <p:nvPr/>
        </p:nvPicPr>
        <p:blipFill>
          <a:blip r:embed="rId3"/>
          <a:stretch>
            <a:fillRect/>
          </a:stretch>
        </p:blipFill>
        <p:spPr>
          <a:xfrm>
            <a:off x="4620269" y="1656934"/>
            <a:ext cx="4215637" cy="2982750"/>
          </a:xfrm>
          <a:prstGeom prst="rect">
            <a:avLst/>
          </a:prstGeom>
        </p:spPr>
      </p:pic>
    </p:spTree>
    <p:extLst>
      <p:ext uri="{BB962C8B-B14F-4D97-AF65-F5344CB8AC3E}">
        <p14:creationId xmlns:p14="http://schemas.microsoft.com/office/powerpoint/2010/main" val="1315574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495257" y="1396097"/>
            <a:ext cx="8370888" cy="147732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Nella terza fase del</a:t>
            </a:r>
            <a:r>
              <a:rPr kumimoji="0" lang="it-IT" altLang="it-IT" sz="1800" b="1" i="1" u="none" strike="noStrike" kern="1200" cap="none" spc="0" normalizeH="0" baseline="0" noProof="0" dirty="0">
                <a:ln>
                  <a:noFill/>
                </a:ln>
                <a:solidFill>
                  <a:srgbClr val="0000FF"/>
                </a:solidFill>
                <a:effectLst/>
                <a:uLnTx/>
                <a:uFillTx/>
                <a:latin typeface="Arial" panose="020B0604020202020204" pitchFamily="34" charset="0"/>
                <a:ea typeface="+mn-ea"/>
                <a:cs typeface="+mn-cs"/>
              </a:rPr>
              <a:t> Realismo intellettuale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tende a registrare il maggior numero di particolari.</a:t>
            </a:r>
          </a:p>
          <a:p>
            <a:pPr marL="0" marR="0" lvl="0" indent="0" algn="just" defTabSz="914400" rtl="0" eaLnBrk="1" fontAlgn="base" latinLnBrk="0" hangingPunct="1">
              <a:lnSpc>
                <a:spcPct val="100000"/>
              </a:lnSpc>
              <a:spcBef>
                <a:spcPct val="0"/>
              </a:spcBef>
              <a:spcAft>
                <a:spcPct val="0"/>
              </a:spcAft>
              <a:buClrTx/>
              <a:buSzTx/>
              <a:buFontTx/>
              <a:buNone/>
              <a:tabLst/>
              <a:defRPr/>
            </a:pPr>
            <a:r>
              <a:rPr lang="it-IT" dirty="0">
                <a:solidFill>
                  <a:prstClr val="black"/>
                </a:solidFill>
              </a:rPr>
              <a:t>Il cappello compare «attaccato» alla testa ma è più «tangente»; le narici possono apparire sopra il naso o «messe una sull’altra perché siano più visibili».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a16="http://schemas.microsoft.com/office/drawing/2014/main" xmlns="" id="{BD3F20AB-FF46-4CD1-B8BE-696848A2935F}"/>
              </a:ext>
            </a:extLst>
          </p:cNvPr>
          <p:cNvPicPr>
            <a:picLocks noChangeAspect="1"/>
          </p:cNvPicPr>
          <p:nvPr/>
        </p:nvPicPr>
        <p:blipFill>
          <a:blip r:embed="rId3"/>
          <a:stretch>
            <a:fillRect/>
          </a:stretch>
        </p:blipFill>
        <p:spPr>
          <a:xfrm>
            <a:off x="557500" y="3182454"/>
            <a:ext cx="4145639" cy="2816596"/>
          </a:xfrm>
          <a:prstGeom prst="rect">
            <a:avLst/>
          </a:prstGeom>
        </p:spPr>
      </p:pic>
      <p:sp>
        <p:nvSpPr>
          <p:cNvPr id="4" name="Rettangolo 3">
            <a:extLst>
              <a:ext uri="{FF2B5EF4-FFF2-40B4-BE49-F238E27FC236}">
                <a16:creationId xmlns:a16="http://schemas.microsoft.com/office/drawing/2014/main" xmlns="" id="{CCB695AD-2715-4278-9D3E-0AC4A69F855B}"/>
              </a:ext>
            </a:extLst>
          </p:cNvPr>
          <p:cNvSpPr/>
          <p:nvPr/>
        </p:nvSpPr>
        <p:spPr>
          <a:xfrm>
            <a:off x="4867648" y="4660187"/>
            <a:ext cx="3960440" cy="1384995"/>
          </a:xfrm>
          <a:prstGeom prst="rect">
            <a:avLst/>
          </a:prstGeom>
        </p:spPr>
        <p:txBody>
          <a:bodyPr wrap="square">
            <a:spAutoFit/>
          </a:bodyPr>
          <a:lstStyle/>
          <a:p>
            <a:pPr lvl="0" algn="just" eaLnBrk="1" hangingPunct="1">
              <a:defRPr/>
            </a:pPr>
            <a:r>
              <a:rPr lang="it-IT" altLang="it-IT" sz="1400" dirty="0">
                <a:solidFill>
                  <a:prstClr val="black"/>
                </a:solidFill>
              </a:rPr>
              <a:t>Didascalie e disegni sono tratti da </a:t>
            </a:r>
            <a:r>
              <a:rPr lang="it-IT" altLang="it-IT" sz="1400" dirty="0" err="1">
                <a:solidFill>
                  <a:prstClr val="black"/>
                </a:solidFill>
              </a:rPr>
              <a:t>Luquet</a:t>
            </a:r>
            <a:r>
              <a:rPr lang="it-IT" altLang="it-IT" sz="1400" dirty="0">
                <a:solidFill>
                  <a:prstClr val="black"/>
                </a:solidFill>
              </a:rPr>
              <a:t>: «Bavarese, 9 anni. Uomo, cappello tangente; corpo di profilo e piedi di profilo».</a:t>
            </a:r>
          </a:p>
          <a:p>
            <a:pPr lvl="0" algn="just" eaLnBrk="1" hangingPunct="1">
              <a:defRPr/>
            </a:pPr>
            <a:r>
              <a:rPr lang="it-IT" altLang="it-IT" sz="1400" dirty="0">
                <a:solidFill>
                  <a:prstClr val="black"/>
                </a:solidFill>
              </a:rPr>
              <a:t>«Bavarese Antonio (anni 5,1) il grande </a:t>
            </a:r>
            <a:r>
              <a:rPr lang="it-IT" altLang="it-IT" sz="1400" dirty="0" err="1">
                <a:solidFill>
                  <a:prstClr val="black"/>
                </a:solidFill>
              </a:rPr>
              <a:t>cap</a:t>
            </a:r>
            <a:r>
              <a:rPr lang="it-IT" altLang="it-IT" sz="1400" dirty="0">
                <a:solidFill>
                  <a:prstClr val="black"/>
                </a:solidFill>
              </a:rPr>
              <a:t>, 11 anni. Uomo, cappello tangente; raffigurazione delle guance».  </a:t>
            </a:r>
            <a:endParaRPr lang="it-IT" sz="1400" dirty="0">
              <a:solidFill>
                <a:prstClr val="black"/>
              </a:solidFill>
            </a:endParaRPr>
          </a:p>
        </p:txBody>
      </p:sp>
    </p:spTree>
    <p:extLst>
      <p:ext uri="{BB962C8B-B14F-4D97-AF65-F5344CB8AC3E}">
        <p14:creationId xmlns:p14="http://schemas.microsoft.com/office/powerpoint/2010/main" val="999363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xmlns=""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xmlns=""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xmlns=""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xmlns=""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a16="http://schemas.microsoft.com/office/drawing/2014/main" xmlns=""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a16="http://schemas.microsoft.com/office/drawing/2014/main" xmlns="" id="{4084599B-D0FB-4529-9028-1B7FE40C8F22}"/>
              </a:ext>
            </a:extLst>
          </p:cNvPr>
          <p:cNvSpPr/>
          <p:nvPr/>
        </p:nvSpPr>
        <p:spPr>
          <a:xfrm>
            <a:off x="601216" y="1392543"/>
            <a:ext cx="3970784"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Molta importanza viene poi attribuita al fenomeno della «trasparenza», che consiste nel rappresentare come visibili alcuni elementi che in realtà sono nascosti da altri: il corpo delle persone sotto i vestiti, le dita dei piedi all’interno delle scarpe.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 poi il disegno rappresenta una casa è comune che all’interno si vedano mobili e persone, soprattutto la mamma, come se le pareti fossero trasparenti. Così pure è visibile il contenuto delle borse e si vedono entrambe le gambe di un cavaliere rappresentato di profilo.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a16="http://schemas.microsoft.com/office/drawing/2014/main" xmlns="" id="{9DD434C7-D625-47FE-9D7C-91D0CB1A12D0}"/>
              </a:ext>
            </a:extLst>
          </p:cNvPr>
          <p:cNvPicPr>
            <a:picLocks noChangeAspect="1"/>
          </p:cNvPicPr>
          <p:nvPr/>
        </p:nvPicPr>
        <p:blipFill>
          <a:blip r:embed="rId3"/>
          <a:stretch>
            <a:fillRect/>
          </a:stretch>
        </p:blipFill>
        <p:spPr>
          <a:xfrm>
            <a:off x="5056036" y="1428629"/>
            <a:ext cx="3772052" cy="3276000"/>
          </a:xfrm>
          <a:prstGeom prst="rect">
            <a:avLst/>
          </a:prstGeom>
        </p:spPr>
      </p:pic>
      <p:sp>
        <p:nvSpPr>
          <p:cNvPr id="4" name="Rettangolo 3">
            <a:extLst>
              <a:ext uri="{FF2B5EF4-FFF2-40B4-BE49-F238E27FC236}">
                <a16:creationId xmlns:a16="http://schemas.microsoft.com/office/drawing/2014/main" xmlns="" id="{C0B3E2E3-2708-45B8-AB5C-A8CAF9A0A2F8}"/>
              </a:ext>
            </a:extLst>
          </p:cNvPr>
          <p:cNvSpPr/>
          <p:nvPr/>
        </p:nvSpPr>
        <p:spPr>
          <a:xfrm>
            <a:off x="5014982" y="5161157"/>
            <a:ext cx="3813106" cy="738664"/>
          </a:xfrm>
          <a:prstGeom prst="rect">
            <a:avLst/>
          </a:prstGeom>
        </p:spPr>
        <p:txBody>
          <a:bodyPr wrap="square">
            <a:spAutoFit/>
          </a:bodyPr>
          <a:lstStyle/>
          <a:p>
            <a:pPr lvl="0" algn="just" eaLnBrk="1" hangingPunct="1">
              <a:defRPr/>
            </a:pPr>
            <a:r>
              <a:rPr lang="it-IT" altLang="it-IT" sz="1400" dirty="0">
                <a:solidFill>
                  <a:prstClr val="black"/>
                </a:solidFill>
              </a:rPr>
              <a:t>Collezione di Corrado Ricci (1887). Il cavaliere, visto di profilo, ha due gambe e due occhi. </a:t>
            </a:r>
            <a:endParaRPr lang="it-IT" sz="1400" dirty="0">
              <a:solidFill>
                <a:prstClr val="black"/>
              </a:solidFill>
            </a:endParaRPr>
          </a:p>
        </p:txBody>
      </p:sp>
    </p:spTree>
    <p:extLst>
      <p:ext uri="{BB962C8B-B14F-4D97-AF65-F5344CB8AC3E}">
        <p14:creationId xmlns:p14="http://schemas.microsoft.com/office/powerpoint/2010/main" val="2193411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1227</TotalTime>
  <Words>5216</Words>
  <Application>Microsoft Office PowerPoint</Application>
  <PresentationFormat>Presentazione su schermo (4:3)</PresentationFormat>
  <Paragraphs>424</Paragraphs>
  <Slides>44</Slides>
  <Notes>0</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vector>
  </TitlesOfParts>
  <Company>cofathec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dc:title>
  <dc:creator>lepore</dc:creator>
  <cp:lastModifiedBy>Utente</cp:lastModifiedBy>
  <cp:revision>131</cp:revision>
  <dcterms:created xsi:type="dcterms:W3CDTF">2008-01-28T20:03:17Z</dcterms:created>
  <dcterms:modified xsi:type="dcterms:W3CDTF">2018-02-01T12:44:34Z</dcterms:modified>
</cp:coreProperties>
</file>